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9" r:id="rId9"/>
    <p:sldId id="332" r:id="rId10"/>
    <p:sldId id="262" r:id="rId11"/>
    <p:sldId id="264" r:id="rId12"/>
    <p:sldId id="301" r:id="rId13"/>
    <p:sldId id="302" r:id="rId14"/>
    <p:sldId id="344" r:id="rId15"/>
    <p:sldId id="304" r:id="rId16"/>
    <p:sldId id="303" r:id="rId17"/>
    <p:sldId id="306" r:id="rId18"/>
    <p:sldId id="333" r:id="rId19"/>
    <p:sldId id="334" r:id="rId20"/>
    <p:sldId id="335" r:id="rId21"/>
    <p:sldId id="270" r:id="rId22"/>
    <p:sldId id="277" r:id="rId23"/>
    <p:sldId id="276" r:id="rId24"/>
    <p:sldId id="278" r:id="rId25"/>
    <p:sldId id="280" r:id="rId26"/>
    <p:sldId id="279" r:id="rId27"/>
    <p:sldId id="281" r:id="rId28"/>
    <p:sldId id="346" r:id="rId29"/>
    <p:sldId id="282" r:id="rId30"/>
    <p:sldId id="283" r:id="rId31"/>
    <p:sldId id="284" r:id="rId32"/>
    <p:sldId id="286" r:id="rId33"/>
    <p:sldId id="331" r:id="rId34"/>
    <p:sldId id="338" r:id="rId35"/>
    <p:sldId id="285" r:id="rId36"/>
    <p:sldId id="275" r:id="rId37"/>
    <p:sldId id="287" r:id="rId38"/>
    <p:sldId id="291" r:id="rId39"/>
    <p:sldId id="293" r:id="rId40"/>
    <p:sldId id="349" r:id="rId41"/>
    <p:sldId id="292" r:id="rId42"/>
    <p:sldId id="294" r:id="rId43"/>
    <p:sldId id="295" r:id="rId44"/>
    <p:sldId id="296" r:id="rId45"/>
    <p:sldId id="298" r:id="rId46"/>
    <p:sldId id="339" r:id="rId47"/>
    <p:sldId id="348" r:id="rId48"/>
    <p:sldId id="340" r:id="rId49"/>
    <p:sldId id="297" r:id="rId50"/>
    <p:sldId id="299" r:id="rId51"/>
    <p:sldId id="313" r:id="rId52"/>
    <p:sldId id="341" r:id="rId53"/>
    <p:sldId id="300" r:id="rId54"/>
    <p:sldId id="308" r:id="rId55"/>
    <p:sldId id="312" r:id="rId56"/>
    <p:sldId id="267" r:id="rId57"/>
    <p:sldId id="320" r:id="rId58"/>
    <p:sldId id="322" r:id="rId59"/>
    <p:sldId id="323" r:id="rId60"/>
    <p:sldId id="324" r:id="rId61"/>
    <p:sldId id="325" r:id="rId62"/>
    <p:sldId id="326" r:id="rId63"/>
    <p:sldId id="327" r:id="rId64"/>
    <p:sldId id="271" r:id="rId65"/>
    <p:sldId id="309" r:id="rId66"/>
    <p:sldId id="311" r:id="rId67"/>
    <p:sldId id="310" r:id="rId68"/>
    <p:sldId id="353" r:id="rId69"/>
    <p:sldId id="314" r:id="rId70"/>
    <p:sldId id="343" r:id="rId71"/>
    <p:sldId id="345" r:id="rId72"/>
    <p:sldId id="347" r:id="rId73"/>
    <p:sldId id="350" r:id="rId74"/>
    <p:sldId id="351" r:id="rId75"/>
    <p:sldId id="337" r:id="rId76"/>
    <p:sldId id="330" r:id="rId77"/>
    <p:sldId id="315" r:id="rId78"/>
    <p:sldId id="316" r:id="rId79"/>
    <p:sldId id="317" r:id="rId80"/>
    <p:sldId id="318" r:id="rId81"/>
    <p:sldId id="319" r:id="rId82"/>
    <p:sldId id="328" r:id="rId83"/>
    <p:sldId id="329" r:id="rId84"/>
    <p:sldId id="352" r:id="rId85"/>
    <p:sldId id="342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1280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09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25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03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85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47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60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51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49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6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4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38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09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64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37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4F4A0A6-553B-4222-818B-D09F0C25933B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IN"/>
          </a:p>
        </p:txBody>
      </p:sp>
      <p:sp>
        <p:nvSpPr>
          <p:cNvPr id="1269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07713C-D654-4B62-BC37-A6D6968049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9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983" y="285482"/>
            <a:ext cx="10363200" cy="1462088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Assessment Of Diastolic Function By Echocardiography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4631" y="4645227"/>
            <a:ext cx="9144000" cy="1655762"/>
          </a:xfrm>
        </p:spPr>
        <p:txBody>
          <a:bodyPr/>
          <a:lstStyle/>
          <a:p>
            <a:r>
              <a:rPr lang="en-IN" dirty="0" smtClean="0"/>
              <a:t>Dr S G </a:t>
            </a:r>
            <a:r>
              <a:rPr lang="en-IN" dirty="0" err="1" smtClean="0"/>
              <a:t>Shyam</a:t>
            </a:r>
            <a:r>
              <a:rPr lang="en-IN" dirty="0" smtClean="0"/>
              <a:t> </a:t>
            </a:r>
            <a:r>
              <a:rPr lang="en-IN" dirty="0" err="1" smtClean="0"/>
              <a:t>Lakshman</a:t>
            </a:r>
            <a:endParaRPr lang="en-IN" dirty="0" smtClean="0"/>
          </a:p>
          <a:p>
            <a:r>
              <a:rPr lang="en-IN" dirty="0" smtClean="0"/>
              <a:t>S R Cardiology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05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933" y="214314"/>
            <a:ext cx="10390716" cy="1462087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Determination of LV Diastolic function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58" y="2256251"/>
            <a:ext cx="11781091" cy="4840287"/>
          </a:xfrm>
        </p:spPr>
        <p:txBody>
          <a:bodyPr>
            <a:normAutofit/>
          </a:bodyPr>
          <a:lstStyle/>
          <a:p>
            <a:r>
              <a:rPr lang="en-IN" sz="2000" dirty="0" smtClean="0"/>
              <a:t>Ventricular relaxation and compliance-Haemodynamic </a:t>
            </a:r>
            <a:r>
              <a:rPr lang="en-IN" sz="2000" dirty="0"/>
              <a:t>load (afterload</a:t>
            </a:r>
            <a:r>
              <a:rPr lang="en-IN" sz="2000" dirty="0" smtClean="0"/>
              <a:t>)</a:t>
            </a:r>
          </a:p>
          <a:p>
            <a:pPr marL="0" indent="0">
              <a:buNone/>
            </a:pPr>
            <a:r>
              <a:rPr lang="en-IN" sz="2000" dirty="0" smtClean="0"/>
              <a:t>                                                           Synchrony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                            Cellular </a:t>
            </a:r>
            <a:r>
              <a:rPr lang="en-IN" sz="2000" dirty="0"/>
              <a:t>mechanisms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LA volume and function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Heart rate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Pericardium.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>
                <a:solidFill>
                  <a:srgbClr val="FF0000"/>
                </a:solidFill>
              </a:rPr>
              <a:t>    Derangement of any of the above will lead to abnormal filling pressures and diastolic dysfunction.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Determinants of LV filling</a:t>
            </a:r>
            <a:endParaRPr lang="en-IN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3647" y="2174875"/>
            <a:ext cx="5157787" cy="823912"/>
          </a:xfrm>
        </p:spPr>
        <p:txBody>
          <a:bodyPr/>
          <a:lstStyle/>
          <a:p>
            <a:pPr algn="ctr"/>
            <a:r>
              <a:rPr lang="en-IN" dirty="0" smtClean="0"/>
              <a:t>Early Filling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9083" y="3048332"/>
            <a:ext cx="5386917" cy="395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Preload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Trans mitral flow rate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Atrial Pressure.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26791" y="2224420"/>
            <a:ext cx="5183188" cy="823912"/>
          </a:xfrm>
        </p:spPr>
        <p:txBody>
          <a:bodyPr/>
          <a:lstStyle/>
          <a:p>
            <a:pPr algn="ctr"/>
            <a:r>
              <a:rPr lang="en-IN" dirty="0" smtClean="0"/>
              <a:t>Late filling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29846" y="3266696"/>
            <a:ext cx="5389033" cy="395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Cardiac rhythm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Atrial contractile 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Ventricular end diastolic pressure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435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54" y="-40760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Estimation of  LV relaxation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583" y="1094705"/>
            <a:ext cx="13574332" cy="6001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IVRT.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Maximum rate of pressure decline </a:t>
            </a:r>
            <a:r>
              <a:rPr lang="en-US" sz="2000" dirty="0" err="1" smtClean="0"/>
              <a:t>dp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(</a:t>
            </a:r>
            <a:r>
              <a:rPr lang="en-US" sz="2000" dirty="0" err="1" smtClean="0"/>
              <a:t>iso</a:t>
            </a:r>
            <a:r>
              <a:rPr lang="en-US" sz="2000" dirty="0" smtClean="0"/>
              <a:t> volumetric pressure decay)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Time constant of relaxation or tau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IVRT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Time interval between Aortic valve closure and mitral valve opening.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Provides insight into the rate of early diastolic LV relaxation.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Affected by heart rate and arterial pressure.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Relaxation is prolonged, mitral valve opening is delayed and hence IVRT is increased.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≤70 in normal subjects.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97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2490" y="571340"/>
            <a:ext cx="5276537" cy="568769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6" y="0"/>
            <a:ext cx="527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58" y="214315"/>
            <a:ext cx="10985143" cy="494024"/>
          </a:xfrm>
        </p:spPr>
        <p:txBody>
          <a:bodyPr/>
          <a:lstStyle/>
          <a:p>
            <a:r>
              <a:rPr lang="en-IN" sz="2800" b="1" dirty="0" err="1" smtClean="0"/>
              <a:t>Iso</a:t>
            </a:r>
            <a:r>
              <a:rPr lang="en-IN" sz="2800" b="1" dirty="0" smtClean="0"/>
              <a:t> volumetric pressure decay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52" y="2571505"/>
            <a:ext cx="11798449" cy="4640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smtClean="0"/>
              <a:t>Simplest way is to measure the rate of pressure fall is </a:t>
            </a:r>
            <a:r>
              <a:rPr lang="en-IN" sz="2000" dirty="0" err="1" smtClean="0"/>
              <a:t>dp</a:t>
            </a:r>
            <a:r>
              <a:rPr lang="en-IN" sz="2000" dirty="0" smtClean="0"/>
              <a:t>/</a:t>
            </a:r>
            <a:r>
              <a:rPr lang="en-IN" sz="2000" dirty="0" err="1" smtClean="0"/>
              <a:t>dt.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Altered by changes in loading conditions.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After load dependent.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Increase in </a:t>
            </a:r>
            <a:r>
              <a:rPr lang="en-IN" sz="2000" dirty="0" err="1" smtClean="0"/>
              <a:t>dp</a:t>
            </a:r>
            <a:r>
              <a:rPr lang="en-IN" sz="2000" dirty="0" smtClean="0"/>
              <a:t>/</a:t>
            </a:r>
            <a:r>
              <a:rPr lang="en-IN" sz="2000" dirty="0" err="1" smtClean="0"/>
              <a:t>dt</a:t>
            </a:r>
            <a:r>
              <a:rPr lang="en-IN" sz="2000" dirty="0" smtClean="0"/>
              <a:t> </a:t>
            </a:r>
            <a:r>
              <a:rPr lang="en-IN" sz="2000" dirty="0"/>
              <a:t> </a:t>
            </a:r>
            <a:r>
              <a:rPr lang="en-IN" sz="2000" dirty="0" smtClean="0"/>
              <a:t>signifies increase in myocardial relaxation or rise of aortic pressure.</a:t>
            </a:r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HfpeEf</a:t>
            </a:r>
            <a:r>
              <a:rPr lang="en-IN" sz="2000" dirty="0" smtClean="0"/>
              <a:t> have larger </a:t>
            </a:r>
            <a:r>
              <a:rPr lang="en-IN" sz="2000" dirty="0" err="1" smtClean="0"/>
              <a:t>dp</a:t>
            </a:r>
            <a:r>
              <a:rPr lang="en-IN" sz="2000" dirty="0" smtClean="0"/>
              <a:t>/</a:t>
            </a:r>
            <a:r>
              <a:rPr lang="en-IN" sz="2000" dirty="0" err="1" smtClean="0"/>
              <a:t>dt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During myocardial </a:t>
            </a:r>
            <a:r>
              <a:rPr lang="en-IN" sz="2000" dirty="0" err="1" smtClean="0"/>
              <a:t>ischaemia</a:t>
            </a:r>
            <a:r>
              <a:rPr lang="en-IN" sz="2000" dirty="0" smtClean="0"/>
              <a:t>, </a:t>
            </a:r>
            <a:r>
              <a:rPr lang="en-IN" sz="2000" dirty="0" err="1" smtClean="0"/>
              <a:t>dp</a:t>
            </a:r>
            <a:r>
              <a:rPr lang="en-IN" sz="2000" dirty="0" smtClean="0"/>
              <a:t>/</a:t>
            </a:r>
            <a:r>
              <a:rPr lang="en-IN" sz="2000" dirty="0" err="1" smtClean="0"/>
              <a:t>dt</a:t>
            </a:r>
            <a:r>
              <a:rPr lang="en-IN" sz="2000" dirty="0" smtClean="0"/>
              <a:t> decreases and increases in response to ß Adrenergic stimulation and </a:t>
            </a:r>
            <a:r>
              <a:rPr lang="en-IN" sz="2000" dirty="0" err="1" smtClean="0"/>
              <a:t>milrinone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854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0912"/>
            <a:ext cx="12003111" cy="5988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Described in 1976</a:t>
            </a:r>
            <a:r>
              <a:rPr lang="en-IN" sz="2000" dirty="0"/>
              <a:t> </a:t>
            </a:r>
            <a:r>
              <a:rPr lang="en-IN" sz="2000" dirty="0" smtClean="0"/>
              <a:t>by </a:t>
            </a:r>
            <a:r>
              <a:rPr lang="en-IN" sz="2000" dirty="0"/>
              <a:t>Weiss </a:t>
            </a:r>
            <a:r>
              <a:rPr lang="en-IN" sz="2000" i="1" dirty="0"/>
              <a:t>et </a:t>
            </a:r>
            <a:r>
              <a:rPr lang="en-IN" sz="2000" i="1" dirty="0" smtClean="0"/>
              <a:t>al.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B</a:t>
            </a:r>
            <a:r>
              <a:rPr lang="en-IN" sz="2000" dirty="0" smtClean="0"/>
              <a:t>est </a:t>
            </a:r>
            <a:r>
              <a:rPr lang="en-IN" sz="2000" dirty="0"/>
              <a:t>index to evaluate left ventricular diastolic </a:t>
            </a:r>
            <a:r>
              <a:rPr lang="en-IN" sz="2000" dirty="0" smtClean="0"/>
              <a:t>function, available </a:t>
            </a:r>
            <a:r>
              <a:rPr lang="en-IN" sz="2000" dirty="0"/>
              <a:t>traditionally in </a:t>
            </a:r>
            <a:r>
              <a:rPr lang="en-IN" sz="2000" dirty="0" err="1" smtClean="0"/>
              <a:t>cath</a:t>
            </a:r>
            <a:r>
              <a:rPr lang="en-IN" sz="2000" dirty="0" smtClean="0"/>
              <a:t> lab.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</a:t>
            </a:r>
            <a:r>
              <a:rPr lang="en-IN" sz="2000" dirty="0" smtClean="0"/>
              <a:t>ime </a:t>
            </a:r>
            <a:r>
              <a:rPr lang="en-IN" sz="2000" dirty="0"/>
              <a:t>constant </a:t>
            </a:r>
            <a:r>
              <a:rPr lang="en-IN" sz="2000" dirty="0" smtClean="0"/>
              <a:t>T (tau)describes </a:t>
            </a:r>
            <a:r>
              <a:rPr lang="en-IN" sz="2000" dirty="0"/>
              <a:t>the rate of LV pressure </a:t>
            </a:r>
            <a:r>
              <a:rPr lang="en-IN" sz="2000" dirty="0" smtClean="0"/>
              <a:t>decline throughout </a:t>
            </a:r>
            <a:r>
              <a:rPr lang="en-IN" sz="2000" dirty="0"/>
              <a:t>isovolumic relaxation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IN" sz="2000" i="1" dirty="0"/>
          </a:p>
          <a:p>
            <a:pPr>
              <a:lnSpc>
                <a:spcPct val="150000"/>
              </a:lnSpc>
            </a:pPr>
            <a:r>
              <a:rPr lang="en-IN" sz="2000" b="1" dirty="0"/>
              <a:t>LV </a:t>
            </a:r>
            <a:r>
              <a:rPr lang="en-IN" sz="2000" b="1" dirty="0" smtClean="0"/>
              <a:t>pressure(</a:t>
            </a:r>
            <a:r>
              <a:rPr lang="en-IN" sz="2000" b="1" dirty="0" err="1" smtClean="0"/>
              <a:t>dp</a:t>
            </a:r>
            <a:r>
              <a:rPr lang="en-IN" sz="2000" b="1" dirty="0" smtClean="0"/>
              <a:t>/</a:t>
            </a:r>
            <a:r>
              <a:rPr lang="en-IN" sz="2000" b="1" dirty="0" err="1" smtClean="0"/>
              <a:t>dt</a:t>
            </a:r>
            <a:r>
              <a:rPr lang="en-IN" sz="2000" b="1" dirty="0" smtClean="0"/>
              <a:t>) </a:t>
            </a:r>
            <a:r>
              <a:rPr lang="en-IN" sz="2000" b="1" dirty="0"/>
              <a:t>= </a:t>
            </a:r>
            <a:r>
              <a:rPr lang="en-IN" sz="2000" b="1" dirty="0" smtClean="0"/>
              <a:t>P</a:t>
            </a:r>
            <a:r>
              <a:rPr lang="en-IN" sz="2000" b="1" baseline="-25000" dirty="0" smtClean="0"/>
              <a:t>0</a:t>
            </a:r>
            <a:r>
              <a:rPr lang="en-IN" sz="2000" b="1" dirty="0" smtClean="0"/>
              <a:t>e-</a:t>
            </a:r>
            <a:r>
              <a:rPr lang="en-IN" sz="2000" b="1" baseline="30000" dirty="0" smtClean="0"/>
              <a:t>t/</a:t>
            </a:r>
            <a:r>
              <a:rPr lang="el-GR" sz="2000" b="1" baseline="30000" dirty="0" smtClean="0"/>
              <a:t>τ</a:t>
            </a:r>
            <a:r>
              <a:rPr lang="en-IN" sz="2000" baseline="30000" dirty="0" smtClean="0"/>
              <a:t>   </a:t>
            </a:r>
            <a:r>
              <a:rPr lang="en-IN" sz="2000" dirty="0" smtClean="0"/>
              <a:t>where </a:t>
            </a:r>
            <a:r>
              <a:rPr lang="en-IN" sz="2000" baseline="30000" dirty="0" smtClean="0"/>
              <a:t> </a:t>
            </a:r>
            <a:r>
              <a:rPr lang="en-IN" sz="2000" dirty="0" smtClean="0"/>
              <a:t>P</a:t>
            </a:r>
            <a:r>
              <a:rPr lang="en-IN" sz="2000" baseline="-25000" dirty="0" smtClean="0"/>
              <a:t>0</a:t>
            </a:r>
            <a:r>
              <a:rPr lang="en-IN" sz="2000" dirty="0" smtClean="0"/>
              <a:t> </a:t>
            </a:r>
            <a:r>
              <a:rPr lang="en-IN" sz="2000" dirty="0"/>
              <a:t>is LV pressure at </a:t>
            </a:r>
            <a:r>
              <a:rPr lang="en-IN" sz="2000" dirty="0" smtClean="0"/>
              <a:t>end ejection</a:t>
            </a:r>
            <a:r>
              <a:rPr lang="en-IN" sz="2000" dirty="0"/>
              <a:t> </a:t>
            </a:r>
            <a:r>
              <a:rPr lang="en-IN" sz="2000" dirty="0" smtClean="0"/>
              <a:t>and </a:t>
            </a:r>
            <a:r>
              <a:rPr lang="en-IN" sz="2000" dirty="0"/>
              <a:t>τ is the exponential time </a:t>
            </a:r>
            <a:r>
              <a:rPr lang="en-IN" sz="2000" dirty="0" smtClean="0"/>
              <a:t>constant. (Bw-10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Ed.)</a:t>
            </a:r>
          </a:p>
          <a:p>
            <a:pPr>
              <a:lnSpc>
                <a:spcPct val="150000"/>
              </a:lnSpc>
            </a:pPr>
            <a:endParaRPr lang="en-IN" sz="2000" baseline="30000" dirty="0" smtClean="0"/>
          </a:p>
          <a:p>
            <a:pPr>
              <a:lnSpc>
                <a:spcPct val="150000"/>
              </a:lnSpc>
            </a:pPr>
            <a:r>
              <a:rPr lang="en-IN" sz="2000" dirty="0"/>
              <a:t>The larger the </a:t>
            </a:r>
            <a:r>
              <a:rPr lang="en-IN" sz="2000" dirty="0" smtClean="0"/>
              <a:t>value of </a:t>
            </a:r>
            <a:r>
              <a:rPr lang="en-IN" sz="2000" dirty="0"/>
              <a:t>τ, the longer it takes for the LV pressure to fall and the </a:t>
            </a:r>
            <a:r>
              <a:rPr lang="en-IN" sz="2000" dirty="0" smtClean="0"/>
              <a:t>more impaired </a:t>
            </a:r>
            <a:r>
              <a:rPr lang="en-IN" sz="2000" dirty="0"/>
              <a:t>is relaxation</a:t>
            </a:r>
            <a:endParaRPr lang="en-IN" sz="2000" i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62095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Tau and Time constant of Ventricular relaxation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248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07" y="1339403"/>
            <a:ext cx="11735545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4" y="0"/>
            <a:ext cx="10349248" cy="678064"/>
          </a:xfrm>
        </p:spPr>
        <p:txBody>
          <a:bodyPr>
            <a:normAutofit/>
          </a:bodyPr>
          <a:lstStyle/>
          <a:p>
            <a:r>
              <a:rPr lang="en-IN" sz="2800" b="1" dirty="0"/>
              <a:t>Estimation of Left Ventricular Stiffness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0" y="1648495"/>
            <a:ext cx="12088969" cy="48682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/>
              <a:t>LV stiffness is defined as the </a:t>
            </a:r>
            <a:r>
              <a:rPr lang="en-IN" sz="2000" dirty="0" smtClean="0"/>
              <a:t>ratio of </a:t>
            </a:r>
            <a:r>
              <a:rPr lang="en-IN" sz="2000" dirty="0"/>
              <a:t>LV diastolic pressure and LV diastolic volume (LV </a:t>
            </a:r>
            <a:r>
              <a:rPr lang="en-IN" sz="2000" dirty="0" err="1"/>
              <a:t>dP</a:t>
            </a:r>
            <a:r>
              <a:rPr lang="en-IN" sz="2000" dirty="0"/>
              <a:t>/</a:t>
            </a:r>
            <a:r>
              <a:rPr lang="en-IN" sz="2000" dirty="0" err="1"/>
              <a:t>dV</a:t>
            </a:r>
            <a:r>
              <a:rPr lang="en-IN" sz="2000" dirty="0"/>
              <a:t>) at </a:t>
            </a:r>
            <a:r>
              <a:rPr lang="en-IN" sz="2000" dirty="0" smtClean="0"/>
              <a:t>any given </a:t>
            </a:r>
            <a:r>
              <a:rPr lang="en-IN" sz="2000" dirty="0"/>
              <a:t>LV diastolic </a:t>
            </a:r>
            <a:r>
              <a:rPr lang="en-IN" sz="2000" dirty="0" smtClean="0"/>
              <a:t>volume.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LV compliance is the reciprocal of </a:t>
            </a:r>
            <a:r>
              <a:rPr lang="en-IN" sz="2000" dirty="0" smtClean="0"/>
              <a:t>stiffness (LV </a:t>
            </a:r>
            <a:r>
              <a:rPr lang="en-IN" sz="2000" dirty="0" err="1"/>
              <a:t>dV</a:t>
            </a:r>
            <a:r>
              <a:rPr lang="en-IN" sz="2000" dirty="0"/>
              <a:t>/</a:t>
            </a:r>
            <a:r>
              <a:rPr lang="en-IN" sz="2000" dirty="0" err="1"/>
              <a:t>dP</a:t>
            </a:r>
            <a:r>
              <a:rPr lang="en-IN" sz="2000" dirty="0"/>
              <a:t>)</a:t>
            </a:r>
            <a:endParaRPr lang="en-IN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 </a:t>
            </a:r>
            <a:r>
              <a:rPr lang="en-IN" sz="2000" dirty="0" smtClean="0"/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b="1" dirty="0">
                <a:solidFill>
                  <a:schemeClr val="tx2"/>
                </a:solidFill>
              </a:rPr>
              <a:t> </a:t>
            </a:r>
            <a:r>
              <a:rPr lang="en-IN" sz="2000" b="1" dirty="0" smtClean="0">
                <a:solidFill>
                  <a:schemeClr val="tx2"/>
                </a:solidFill>
              </a:rPr>
              <a:t>    Pressure Volume Curves</a:t>
            </a:r>
            <a:endParaRPr lang="en-IN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dirty="0" smtClean="0"/>
              <a:t>Describes passive characteristics of LV during diastole.</a:t>
            </a:r>
          </a:p>
          <a:p>
            <a:r>
              <a:rPr lang="en-IN" sz="2000" dirty="0"/>
              <a:t>DPVR is nonlinear and can be </a:t>
            </a:r>
            <a:r>
              <a:rPr lang="en-IN" sz="2000" dirty="0" smtClean="0"/>
              <a:t>approximated by </a:t>
            </a:r>
            <a:r>
              <a:rPr lang="en-IN" sz="2000" dirty="0"/>
              <a:t>an exponential </a:t>
            </a:r>
            <a:r>
              <a:rPr lang="en-IN" sz="2000" dirty="0" smtClean="0"/>
              <a:t>function.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20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54546"/>
            <a:ext cx="11798449" cy="6516710"/>
          </a:xfrm>
        </p:spPr>
        <p:txBody>
          <a:bodyPr/>
          <a:lstStyle/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Stiffness </a:t>
            </a:r>
            <a:r>
              <a:rPr lang="en-IN" sz="2000" dirty="0"/>
              <a:t>will increase as the left ventricle fills to higher LV diastolic volumes; thus as the left ventricle fills, it becomes </a:t>
            </a:r>
            <a:r>
              <a:rPr lang="en-IN" sz="2000" b="1" dirty="0" smtClean="0"/>
              <a:t>stiffer</a:t>
            </a:r>
            <a:r>
              <a:rPr lang="en-IN" sz="2000" dirty="0" smtClean="0"/>
              <a:t>.</a:t>
            </a: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DPVR can be approximated by </a:t>
            </a:r>
            <a:r>
              <a:rPr lang="en-IN" sz="2000" dirty="0" smtClean="0"/>
              <a:t>an exponential </a:t>
            </a:r>
            <a:r>
              <a:rPr lang="en-IN" sz="2000" dirty="0"/>
              <a:t>function, its position and shape can be described by </a:t>
            </a:r>
            <a:r>
              <a:rPr lang="en-IN" sz="2000" dirty="0" smtClean="0"/>
              <a:t>the constants </a:t>
            </a:r>
            <a:r>
              <a:rPr lang="en-IN" sz="2000" dirty="0"/>
              <a:t>within an equation such as the following: </a:t>
            </a:r>
            <a:r>
              <a:rPr lang="en-IN" sz="2000" b="1" dirty="0"/>
              <a:t>P = </a:t>
            </a:r>
            <a:r>
              <a:rPr lang="en-IN" sz="2000" b="1" dirty="0" smtClean="0">
                <a:latin typeface="Century Gothic" panose="020B0502020202020204" pitchFamily="34" charset="0"/>
              </a:rPr>
              <a:t></a:t>
            </a:r>
            <a:r>
              <a:rPr lang="en-IN" sz="2000" b="1" dirty="0" smtClean="0"/>
              <a:t> </a:t>
            </a:r>
            <a:r>
              <a:rPr lang="en-IN" sz="2000" b="1" dirty="0"/>
              <a:t>× e</a:t>
            </a:r>
            <a:r>
              <a:rPr lang="en-IN" sz="2000" b="1" baseline="30000" dirty="0"/>
              <a:t>βV</a:t>
            </a:r>
            <a:r>
              <a:rPr lang="en-IN" sz="2000" dirty="0"/>
              <a:t>, </a:t>
            </a:r>
            <a:r>
              <a:rPr lang="en-IN" sz="2000" dirty="0" smtClean="0"/>
              <a:t>where </a:t>
            </a:r>
            <a:r>
              <a:rPr lang="en-IN" sz="2000" b="1" dirty="0" smtClean="0"/>
              <a:t>α</a:t>
            </a:r>
            <a:r>
              <a:rPr lang="en-IN" sz="2000" dirty="0" smtClean="0"/>
              <a:t> </a:t>
            </a:r>
            <a:r>
              <a:rPr lang="en-IN" sz="2000" dirty="0"/>
              <a:t>and </a:t>
            </a:r>
            <a:r>
              <a:rPr lang="en-IN" sz="2000" b="1" dirty="0"/>
              <a:t>β</a:t>
            </a:r>
            <a:r>
              <a:rPr lang="en-IN" sz="2000" dirty="0"/>
              <a:t> represent the “</a:t>
            </a:r>
            <a:r>
              <a:rPr lang="en-IN" sz="2000" b="1" dirty="0"/>
              <a:t>stiffness constants</a:t>
            </a:r>
            <a:r>
              <a:rPr lang="en-IN" sz="2000" dirty="0" smtClean="0"/>
              <a:t>.”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β does not indicate stiffness but instead describes how </a:t>
            </a:r>
            <a:r>
              <a:rPr lang="en-IN" sz="2000" dirty="0" smtClean="0"/>
              <a:t>rapidly stiffness </a:t>
            </a:r>
            <a:r>
              <a:rPr lang="en-IN" sz="2000" dirty="0"/>
              <a:t>increased with increases in volume (β = [</a:t>
            </a:r>
            <a:r>
              <a:rPr lang="en-IN" sz="2000" dirty="0" err="1"/>
              <a:t>dP</a:t>
            </a:r>
            <a:r>
              <a:rPr lang="en-IN" sz="2000" dirty="0"/>
              <a:t>/</a:t>
            </a:r>
            <a:r>
              <a:rPr lang="en-IN" sz="2000" dirty="0" err="1"/>
              <a:t>dV</a:t>
            </a:r>
            <a:r>
              <a:rPr lang="en-IN" sz="2000" dirty="0"/>
              <a:t>]/V</a:t>
            </a:r>
            <a:r>
              <a:rPr lang="en-IN" sz="20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</a:t>
            </a:r>
            <a:r>
              <a:rPr lang="en-IN" sz="2000" dirty="0" smtClean="0"/>
              <a:t>tiffness </a:t>
            </a:r>
            <a:r>
              <a:rPr lang="en-IN" sz="2000" dirty="0"/>
              <a:t>constants” derived in this fashion can be used to </a:t>
            </a:r>
            <a:r>
              <a:rPr lang="en-IN" sz="2000" dirty="0" smtClean="0"/>
              <a:t>compare passive </a:t>
            </a:r>
            <a:r>
              <a:rPr lang="en-IN" sz="2000" dirty="0"/>
              <a:t>diastolic properties in different patients or patient </a:t>
            </a:r>
            <a:r>
              <a:rPr lang="en-IN" sz="2000" dirty="0" smtClean="0"/>
              <a:t>groups.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9716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2" y="940488"/>
            <a:ext cx="5712768" cy="452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800" y="940488"/>
            <a:ext cx="6194281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880" y="0"/>
            <a:ext cx="10390716" cy="1462087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Overview</a:t>
            </a:r>
            <a:br>
              <a:rPr lang="en-IN" sz="2800" b="1" dirty="0" smtClean="0"/>
            </a:b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25624"/>
            <a:ext cx="11925835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Introduction of  Diastole and epidemiology of diastolic dysfunction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Determinants of diastolic 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Functional and morphological correlates, Echo and Doppler parameters of diastolic dysfunction.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Advances in determination of diastolic function by echocardiography.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Grading of diastolic dysfunction.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Approach to a case of diastolic dysfunction.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MCQ’S</a:t>
            </a:r>
          </a:p>
          <a:p>
            <a:pPr>
              <a:lnSpc>
                <a:spcPct val="150000"/>
              </a:lnSpc>
            </a:pPr>
            <a:endParaRPr lang="en-IN" sz="2400" dirty="0" smtClean="0"/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251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85" y="605307"/>
            <a:ext cx="9969528" cy="55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Echo Diagnosis Of Diastolic Function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52" y="2352564"/>
            <a:ext cx="11798449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Aptly described as non invasive “Swan </a:t>
            </a:r>
            <a:r>
              <a:rPr lang="en-US" sz="2000" dirty="0" err="1" smtClean="0"/>
              <a:t>ganz</a:t>
            </a:r>
            <a:r>
              <a:rPr lang="en-US" sz="2000" dirty="0" smtClean="0"/>
              <a:t> catheterization”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 Mode.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Doppler- PW, CW and </a:t>
            </a:r>
            <a:r>
              <a:rPr lang="en-US" sz="2000" dirty="0" smtClean="0"/>
              <a:t>TDI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Newer modalities like Speckle tracking echocardiography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953" y="2114731"/>
            <a:ext cx="10844134" cy="6190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Morphologic and functional correlates.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Mitral inflow patterns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Valsalva Maneuver.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Pulmonary venous flow.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Colour  M mode flow propagation Velocity.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Tissue Doppler annular early and late diastolic velocities.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Deformation indices.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Morphologic and functional correlates of diastolic dysfunction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LV hypertrophy.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LA Volume.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LA function.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PA systolic and Diastolic pressures.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52" y="271505"/>
            <a:ext cx="11739759" cy="614596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800" b="1" dirty="0" smtClean="0">
                <a:solidFill>
                  <a:schemeClr val="tx2"/>
                </a:solidFill>
              </a:rPr>
              <a:t>LV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Hypertrophy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Concentric hypertrophy or remodeling can be observed in Diastolic HF.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Eccentric LV hypertrophy in depressed </a:t>
            </a:r>
            <a:r>
              <a:rPr lang="en-US" sz="2000" dirty="0" err="1" smtClean="0"/>
              <a:t>Efs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MC cause- Hypertension as it causes LVH.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LV mass best measured by 3D echo but in 2D echo at least LV thickness should be measured.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LV wall thickness should be measured to arrive conclusions on LV diastolic function.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Relative wall thickness PW+IVS/LVID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Relative wall thickness ≥0.42 used as threshold </a:t>
            </a:r>
            <a:r>
              <a:rPr lang="en-US" sz="2000" smtClean="0"/>
              <a:t>for pathologic LVH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LA Volume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376" y="2411517"/>
            <a:ext cx="12054624" cy="49357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Feasible and reliable.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Bi Plane method.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Apical 4-chamber and 2-chamber views 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Signifies cumulative effect of increased filling pressures.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Normal- 16-34 ml/m</a:t>
            </a:r>
            <a:r>
              <a:rPr lang="en-US" sz="20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LA volume index </a:t>
            </a:r>
            <a:r>
              <a:rPr lang="en-US" sz="2000" dirty="0" smtClean="0">
                <a:solidFill>
                  <a:srgbClr val="FF0000"/>
                </a:solidFill>
              </a:rPr>
              <a:t>&gt;34 </a:t>
            </a:r>
            <a:r>
              <a:rPr lang="en-US" sz="2000" dirty="0">
                <a:solidFill>
                  <a:srgbClr val="FF0000"/>
                </a:solidFill>
              </a:rPr>
              <a:t>mL/m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an independent predictor of death, heart failure, atrial fibrillation, and ischemic </a:t>
            </a:r>
            <a:r>
              <a:rPr lang="en-US" sz="2000" dirty="0" smtClean="0"/>
              <a:t>stroke</a:t>
            </a:r>
            <a:r>
              <a:rPr lang="en-US" sz="2000" dirty="0"/>
              <a:t> </a:t>
            </a:r>
            <a:r>
              <a:rPr lang="en-US" sz="2000" dirty="0" smtClean="0"/>
              <a:t>in diastolic dysfunction.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False results- </a:t>
            </a:r>
            <a:r>
              <a:rPr lang="en-US" sz="2000" dirty="0" smtClean="0"/>
              <a:t>Bradycardia, </a:t>
            </a:r>
            <a:r>
              <a:rPr lang="en-US" sz="2000" dirty="0"/>
              <a:t>anemia and other high-output states, atrial flutter or fibrillation, and significant mitral valve </a:t>
            </a:r>
            <a:r>
              <a:rPr lang="en-US" sz="2000" dirty="0" smtClean="0"/>
              <a:t>disease.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image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774" y="562132"/>
            <a:ext cx="3672590" cy="5149121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C:\Users\Admin\Desktop\imag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21" y="434716"/>
            <a:ext cx="4495800" cy="5426438"/>
          </a:xfrm>
          <a:prstGeom prst="rect">
            <a:avLst/>
          </a:prstGeom>
          <a:noFill/>
        </p:spPr>
      </p:pic>
      <p:pic>
        <p:nvPicPr>
          <p:cNvPr id="3077" name="Picture 5" descr="C:\Users\Admin\Desktop\imag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9364" y="554636"/>
            <a:ext cx="3602636" cy="505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0208" y="-9800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LA function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692" y="1967391"/>
            <a:ext cx="11722308" cy="5666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Functions as reservoir, conduit and pump.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Ventricular</a:t>
            </a:r>
            <a:r>
              <a:rPr lang="en-IN" sz="2000" dirty="0"/>
              <a:t> </a:t>
            </a:r>
            <a:r>
              <a:rPr lang="en-IN" sz="2000" dirty="0" smtClean="0"/>
              <a:t>systole </a:t>
            </a:r>
            <a:r>
              <a:rPr lang="en-IN" sz="2000" dirty="0"/>
              <a:t>and isovolumic relaxation, when the </a:t>
            </a:r>
            <a:r>
              <a:rPr lang="en-IN" sz="2000" dirty="0" err="1" smtClean="0"/>
              <a:t>atrio</a:t>
            </a:r>
            <a:r>
              <a:rPr lang="en-IN" sz="2000" dirty="0" smtClean="0"/>
              <a:t> ventricular (AV</a:t>
            </a:r>
            <a:r>
              <a:rPr lang="en-IN" sz="2000" dirty="0"/>
              <a:t>) valves are closed, atrial chambers work as </a:t>
            </a:r>
            <a:r>
              <a:rPr lang="en-IN" sz="2000" dirty="0" smtClean="0"/>
              <a:t>distensible reservoirs.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</a:t>
            </a:r>
            <a:r>
              <a:rPr lang="en-IN" sz="2000" dirty="0" smtClean="0"/>
              <a:t>umping </a:t>
            </a:r>
            <a:r>
              <a:rPr lang="en-IN" sz="2000" dirty="0"/>
              <a:t>chamber, which contributes to </a:t>
            </a:r>
            <a:r>
              <a:rPr lang="en-IN" sz="2000" dirty="0" smtClean="0"/>
              <a:t>maintaining adequate LV end-diastolic volume.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R</a:t>
            </a:r>
            <a:r>
              <a:rPr lang="en-US" sz="2000" b="1" dirty="0" err="1" smtClean="0"/>
              <a:t>eservoir</a:t>
            </a:r>
            <a:r>
              <a:rPr lang="en-US" sz="2000" b="1" dirty="0" smtClean="0"/>
              <a:t> volume</a:t>
            </a:r>
            <a:r>
              <a:rPr lang="en-US" sz="2000" dirty="0" smtClean="0"/>
              <a:t>=LA passive emptying volume -blood flow reversal in the pulmonary veins with atrial contraction.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1180585"/>
            <a:ext cx="11940117" cy="4840287"/>
          </a:xfrm>
        </p:spPr>
        <p:txBody>
          <a:bodyPr/>
          <a:lstStyle/>
          <a:p>
            <a:pPr>
              <a:lnSpc>
                <a:spcPct val="160000"/>
              </a:lnSpc>
            </a:pPr>
            <a:endParaRPr lang="en-US" sz="2000" b="1" dirty="0" smtClean="0"/>
          </a:p>
          <a:p>
            <a:pPr>
              <a:lnSpc>
                <a:spcPct val="16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LA stroke volume</a:t>
            </a:r>
            <a:r>
              <a:rPr lang="en-US" sz="2000" dirty="0"/>
              <a:t> = LA volume at the onset of the electrocardiographic P wave-LA minimum volume .</a:t>
            </a:r>
          </a:p>
          <a:p>
            <a:pPr>
              <a:lnSpc>
                <a:spcPct val="160000"/>
              </a:lnSpc>
            </a:pPr>
            <a:r>
              <a:rPr lang="en-US" sz="2000" b="1" dirty="0" smtClean="0"/>
              <a:t>Conduit </a:t>
            </a:r>
            <a:r>
              <a:rPr lang="en-US" sz="2000" b="1" dirty="0"/>
              <a:t>Volume </a:t>
            </a:r>
            <a:r>
              <a:rPr lang="en-US" sz="2000" dirty="0"/>
              <a:t>LV stroke volume- (LA passive + active emptying volumes).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Impaired LV relaxation is associated reduction in LA conduit volume, while the reservoir-pump complex is enhanced to </a:t>
            </a:r>
            <a:r>
              <a:rPr lang="en-US" sz="2000" dirty="0">
                <a:solidFill>
                  <a:srgbClr val="00B050"/>
                </a:solidFill>
              </a:rPr>
              <a:t>maintain optimal LV end-diastolic volume </a:t>
            </a:r>
            <a:r>
              <a:rPr lang="en-US" sz="2000" dirty="0"/>
              <a:t>and normal stroke volume.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More advanced degree of diastolic dysfunction, LA stroke </a:t>
            </a:r>
            <a:r>
              <a:rPr lang="en-US" sz="2000" dirty="0" smtClean="0"/>
              <a:t>volume </a:t>
            </a:r>
            <a:r>
              <a:rPr lang="en-US" sz="2000" dirty="0"/>
              <a:t>decreases due to LA contractility.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72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793" y="-367201"/>
            <a:ext cx="10739203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 systolic and Diastolic pressures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9702"/>
            <a:ext cx="12192000" cy="60410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Symptomatic Diastolic dysfunction assoc Increased pulmonary artery (PA) pressures.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</a:t>
            </a:r>
            <a:r>
              <a:rPr lang="en-IN" sz="2000" dirty="0" smtClean="0"/>
              <a:t>eak </a:t>
            </a:r>
            <a:r>
              <a:rPr lang="en-IN" sz="2000" dirty="0"/>
              <a:t>velocity of the tricuspid </a:t>
            </a:r>
            <a:r>
              <a:rPr lang="en-IN" sz="2000" dirty="0" smtClean="0"/>
              <a:t>regurgitation (TR</a:t>
            </a:r>
            <a:r>
              <a:rPr lang="en-IN" sz="2000" dirty="0"/>
              <a:t>) jet by continuous-wave (CW) Doppler </a:t>
            </a:r>
            <a:r>
              <a:rPr lang="en-IN" sz="2000" dirty="0" smtClean="0"/>
              <a:t>together with </a:t>
            </a:r>
            <a:r>
              <a:rPr lang="en-IN" sz="2000" dirty="0"/>
              <a:t>systolic right atrial (RA) pressure </a:t>
            </a:r>
            <a:r>
              <a:rPr lang="en-IN" sz="2000" dirty="0" smtClean="0"/>
              <a:t>are </a:t>
            </a:r>
            <a:r>
              <a:rPr lang="en-IN" sz="2000" dirty="0"/>
              <a:t>used </a:t>
            </a:r>
            <a:r>
              <a:rPr lang="en-IN" sz="2000" dirty="0" smtClean="0"/>
              <a:t>to derive </a:t>
            </a:r>
            <a:r>
              <a:rPr lang="en-IN" sz="2000" dirty="0"/>
              <a:t>PA systolic </a:t>
            </a:r>
            <a:r>
              <a:rPr lang="en-IN" sz="2000" dirty="0" smtClean="0"/>
              <a:t>pressure.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PASP = 4 X TR (V)</a:t>
            </a:r>
            <a:r>
              <a:rPr lang="en-IN" sz="2000" baseline="30000" dirty="0" smtClean="0"/>
              <a:t>2 </a:t>
            </a:r>
            <a:r>
              <a:rPr lang="en-IN" sz="2000" dirty="0" smtClean="0"/>
              <a:t> + RAP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PADP = 4 X PR (V)</a:t>
            </a:r>
            <a:r>
              <a:rPr lang="en-IN" sz="2000" baseline="30000" dirty="0" smtClean="0"/>
              <a:t>2 </a:t>
            </a:r>
            <a:r>
              <a:rPr lang="en-IN" sz="2000" dirty="0" smtClean="0"/>
              <a:t> + RAP</a:t>
            </a:r>
          </a:p>
          <a:p>
            <a:r>
              <a:rPr lang="en-IN" sz="2000" dirty="0"/>
              <a:t>PA diastolic pressure </a:t>
            </a:r>
            <a:r>
              <a:rPr lang="en-IN" sz="2000" dirty="0" smtClean="0"/>
              <a:t>may be used as a surrogate for measuring mean pulmonary wedge pressure.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68971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Introduction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0" y="1648496"/>
            <a:ext cx="10515600" cy="53140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Diastole- in Greek means to “set apart” or  expand.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May be defined as capacity of LV to receive a LV filling volume able in turn its guarantee an adequate stroke volume at low pressure regimen.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LV Diastolic Dysfunction-Inability of LV to attain a normal end diastolic volume without an appropriate increase in LV EDP.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L</a:t>
            </a:r>
            <a:r>
              <a:rPr lang="en-IN" sz="2000" dirty="0" smtClean="0"/>
              <a:t>eft </a:t>
            </a:r>
            <a:r>
              <a:rPr lang="en-IN" sz="2000" dirty="0"/>
              <a:t>ventricular (LV) </a:t>
            </a:r>
            <a:r>
              <a:rPr lang="en-IN" sz="2000" dirty="0" smtClean="0"/>
              <a:t>diastolic function </a:t>
            </a:r>
            <a:r>
              <a:rPr lang="en-IN" sz="2000" dirty="0"/>
              <a:t>is an integral part </a:t>
            </a:r>
            <a:r>
              <a:rPr lang="en-IN" sz="2000" dirty="0" smtClean="0"/>
              <a:t>of the </a:t>
            </a:r>
            <a:r>
              <a:rPr lang="en-IN" sz="2000" dirty="0"/>
              <a:t>routine evaluation of </a:t>
            </a:r>
            <a:r>
              <a:rPr lang="en-IN" sz="2000" dirty="0" smtClean="0"/>
              <a:t>patients presenting </a:t>
            </a:r>
            <a:r>
              <a:rPr lang="en-IN" sz="2000" dirty="0"/>
              <a:t>with symptoms </a:t>
            </a:r>
            <a:r>
              <a:rPr lang="en-IN" sz="2000" dirty="0" smtClean="0"/>
              <a:t>of dyspnoea </a:t>
            </a:r>
            <a:r>
              <a:rPr lang="en-IN" sz="2000" dirty="0"/>
              <a:t>or heart </a:t>
            </a:r>
            <a:r>
              <a:rPr lang="en-IN" sz="2000" dirty="0" smtClean="0"/>
              <a:t>failure.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472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185" y="-176779"/>
            <a:ext cx="5228439" cy="433373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59120" y="3387036"/>
            <a:ext cx="7632879" cy="36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-188666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b="1" dirty="0"/>
              <a:t>Mitral Inflow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0558" y="1860999"/>
            <a:ext cx="11861442" cy="5563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Apical 4-chamber view.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CW Doppler </a:t>
            </a:r>
            <a:r>
              <a:rPr lang="en-IN" sz="2000" dirty="0" smtClean="0"/>
              <a:t>to </a:t>
            </a:r>
            <a:r>
              <a:rPr lang="en-IN" sz="2000" dirty="0"/>
              <a:t>assess peak </a:t>
            </a:r>
            <a:r>
              <a:rPr lang="en-IN" sz="2000" dirty="0" smtClean="0"/>
              <a:t>E (early </a:t>
            </a:r>
            <a:r>
              <a:rPr lang="en-IN" sz="2000" dirty="0"/>
              <a:t>diastolic) and A (late diastolic) </a:t>
            </a:r>
            <a:r>
              <a:rPr lang="en-IN" sz="2000" dirty="0" smtClean="0"/>
              <a:t>velocities.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Primary measurements-peak</a:t>
            </a:r>
            <a:r>
              <a:rPr lang="en-IN" sz="2000" dirty="0"/>
              <a:t> </a:t>
            </a:r>
            <a:r>
              <a:rPr lang="en-IN" sz="2000" dirty="0" smtClean="0"/>
              <a:t>early </a:t>
            </a:r>
            <a:r>
              <a:rPr lang="en-IN" sz="2000" dirty="0"/>
              <a:t>filling (E-wave) and late diastolic filling (A-wave) </a:t>
            </a:r>
            <a:r>
              <a:rPr lang="en-IN" sz="2000" dirty="0" smtClean="0"/>
              <a:t>velocities, the </a:t>
            </a:r>
            <a:r>
              <a:rPr lang="en-IN" sz="2000" dirty="0"/>
              <a:t>E/A ratio, deceleration time (DT) </a:t>
            </a:r>
            <a:r>
              <a:rPr lang="en-IN" sz="2000" dirty="0" smtClean="0"/>
              <a:t> and IVRT.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Secondary measurements include Mitral A wave duration, diastolic filling time, </a:t>
            </a:r>
            <a:r>
              <a:rPr lang="en-IN" sz="2000" dirty="0"/>
              <a:t>A-wave velocity-time integral, and the </a:t>
            </a:r>
            <a:r>
              <a:rPr lang="en-IN" sz="2000" dirty="0" smtClean="0"/>
              <a:t>total mitral </a:t>
            </a:r>
            <a:r>
              <a:rPr lang="en-IN" sz="2000" dirty="0"/>
              <a:t>inflow velocity-time </a:t>
            </a:r>
            <a:r>
              <a:rPr lang="en-IN" sz="2000" dirty="0" smtClean="0"/>
              <a:t>integral.</a:t>
            </a:r>
          </a:p>
        </p:txBody>
      </p:sp>
    </p:spTree>
    <p:extLst>
      <p:ext uri="{BB962C8B-B14F-4D97-AF65-F5344CB8AC3E}">
        <p14:creationId xmlns:p14="http://schemas.microsoft.com/office/powerpoint/2010/main" val="40574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29"/>
            <a:ext cx="12479629" cy="627201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/>
              <a:t> </a:t>
            </a:r>
            <a:r>
              <a:rPr lang="en-IN" b="1" dirty="0" smtClean="0"/>
              <a:t>   </a:t>
            </a:r>
          </a:p>
          <a:p>
            <a:pPr>
              <a:lnSpc>
                <a:spcPct val="150000"/>
              </a:lnSpc>
            </a:pPr>
            <a:endParaRPr lang="en-IN" sz="3600" dirty="0" smtClean="0"/>
          </a:p>
          <a:p>
            <a:pPr>
              <a:lnSpc>
                <a:spcPct val="150000"/>
              </a:lnSpc>
            </a:pPr>
            <a:endParaRPr lang="en-IN" sz="3600" dirty="0"/>
          </a:p>
          <a:p>
            <a:pPr>
              <a:lnSpc>
                <a:spcPct val="150000"/>
              </a:lnSpc>
            </a:pPr>
            <a:r>
              <a:rPr lang="en-IN" sz="3600" dirty="0" smtClean="0"/>
              <a:t>Mitral </a:t>
            </a:r>
            <a:r>
              <a:rPr lang="en-IN" sz="3600" dirty="0"/>
              <a:t>E-wave velocity- LA-LV pressure gradient.</a:t>
            </a:r>
          </a:p>
          <a:p>
            <a:pPr>
              <a:lnSpc>
                <a:spcPct val="150000"/>
              </a:lnSpc>
            </a:pPr>
            <a:r>
              <a:rPr lang="en-IN" sz="3600" dirty="0"/>
              <a:t>Affected by preload and alterations in LV relaxation.</a:t>
            </a:r>
          </a:p>
          <a:p>
            <a:pPr>
              <a:lnSpc>
                <a:spcPct val="150000"/>
              </a:lnSpc>
            </a:pPr>
            <a:r>
              <a:rPr lang="en-IN" sz="3600" dirty="0"/>
              <a:t>A</a:t>
            </a:r>
            <a:r>
              <a:rPr lang="en-IN" sz="3600" dirty="0" smtClean="0"/>
              <a:t>-wave </a:t>
            </a:r>
            <a:r>
              <a:rPr lang="en-IN" sz="3600" dirty="0"/>
              <a:t>- LV relaxation, LV diastolic pressures following mitral valve opening, and LV compliance.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3600" b="1" dirty="0">
                <a:solidFill>
                  <a:schemeClr val="tx2"/>
                </a:solidFill>
              </a:rPr>
              <a:t> </a:t>
            </a:r>
            <a:r>
              <a:rPr lang="en-IN" sz="3600" b="1" dirty="0" smtClean="0">
                <a:solidFill>
                  <a:schemeClr val="tx2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3600" b="1" dirty="0">
                <a:solidFill>
                  <a:schemeClr val="tx2"/>
                </a:solidFill>
              </a:rPr>
              <a:t> </a:t>
            </a:r>
            <a:r>
              <a:rPr lang="en-IN" sz="3600" b="1" dirty="0" smtClean="0">
                <a:solidFill>
                  <a:schemeClr val="tx2"/>
                </a:solidFill>
              </a:rPr>
              <a:t>   </a:t>
            </a:r>
            <a:r>
              <a:rPr lang="en-IN" sz="5100" b="1" dirty="0" smtClean="0">
                <a:solidFill>
                  <a:schemeClr val="tx2"/>
                </a:solidFill>
              </a:rPr>
              <a:t>Clinical Implications</a:t>
            </a:r>
            <a:endParaRPr lang="en-IN" sz="5100" b="1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</a:pPr>
            <a:r>
              <a:rPr lang="en-IN" sz="3600" dirty="0" smtClean="0"/>
              <a:t>In DCM, </a:t>
            </a:r>
            <a:r>
              <a:rPr lang="en-IN" sz="3600" dirty="0"/>
              <a:t>PW </a:t>
            </a:r>
            <a:r>
              <a:rPr lang="en-IN" sz="3600" dirty="0" smtClean="0"/>
              <a:t>Doppler mitral </a:t>
            </a:r>
            <a:r>
              <a:rPr lang="en-IN" sz="3600" dirty="0"/>
              <a:t>flow velocity variables and filling patterns </a:t>
            </a:r>
            <a:r>
              <a:rPr lang="en-IN" sz="3600" dirty="0" smtClean="0"/>
              <a:t>correlate better </a:t>
            </a:r>
            <a:r>
              <a:rPr lang="en-IN" sz="3600" dirty="0"/>
              <a:t>with cardiac filling pressures, functional class, </a:t>
            </a:r>
            <a:r>
              <a:rPr lang="en-IN" sz="3600" dirty="0" smtClean="0"/>
              <a:t>and prognosis </a:t>
            </a:r>
            <a:r>
              <a:rPr lang="en-IN" sz="3600" dirty="0"/>
              <a:t>than LV </a:t>
            </a:r>
            <a:r>
              <a:rPr lang="en-IN" sz="3600" dirty="0" smtClean="0"/>
              <a:t>EF.</a:t>
            </a:r>
          </a:p>
          <a:p>
            <a:pPr marL="0" indent="0">
              <a:lnSpc>
                <a:spcPct val="170000"/>
              </a:lnSpc>
              <a:buNone/>
            </a:pPr>
            <a:endParaRPr lang="en-IN" dirty="0" smtClean="0"/>
          </a:p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  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426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16" y="1863165"/>
            <a:ext cx="11940117" cy="484028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Short </a:t>
            </a:r>
            <a:r>
              <a:rPr lang="en-IN" sz="2000" dirty="0"/>
              <a:t>IVRT, short mitral DT, and increased E/A velocity ratio characterize advanced diastolic dysfunction, increased LA pressure, and worse functional class.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In coronary artery disease or hypertrophic </a:t>
            </a:r>
            <a:r>
              <a:rPr lang="en-IN" sz="2000" dirty="0" smtClean="0"/>
              <a:t>cardiomyopathy </a:t>
            </a:r>
            <a:r>
              <a:rPr lang="en-IN" sz="2000" dirty="0"/>
              <a:t>in whom LV EFs are 50%, mitral variables correlate poorly with </a:t>
            </a:r>
            <a:r>
              <a:rPr lang="en-IN" sz="2000" dirty="0" err="1" smtClean="0"/>
              <a:t>hemodynamics</a:t>
            </a:r>
            <a:r>
              <a:rPr lang="en-IN" sz="2000" dirty="0" smtClean="0"/>
              <a:t>.</a:t>
            </a:r>
            <a:endParaRPr lang="en-IN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   </a:t>
            </a: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Limitations</a:t>
            </a:r>
            <a:endParaRPr lang="en-IN" sz="2800" b="1" dirty="0">
              <a:solidFill>
                <a:schemeClr val="tx2"/>
              </a:solidFill>
            </a:endParaRPr>
          </a:p>
          <a:p>
            <a:endParaRPr lang="en-IN" sz="2800" b="1" dirty="0"/>
          </a:p>
          <a:p>
            <a:pPr>
              <a:lnSpc>
                <a:spcPct val="150000"/>
              </a:lnSpc>
            </a:pPr>
            <a:r>
              <a:rPr lang="en-IN" sz="2000" dirty="0"/>
              <a:t>Sinus tachycardia and first degree AV block.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3:1 or 4:1 AV block.</a:t>
            </a:r>
            <a:endParaRPr lang="en-IN" sz="2000" dirty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762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6" y="1042744"/>
            <a:ext cx="5282436" cy="482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27" y="1273213"/>
            <a:ext cx="6382401" cy="43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3" y="1716446"/>
            <a:ext cx="11276375" cy="4001774"/>
          </a:xfrm>
        </p:spPr>
      </p:pic>
    </p:spTree>
    <p:extLst>
      <p:ext uri="{BB962C8B-B14F-4D97-AF65-F5344CB8AC3E}">
        <p14:creationId xmlns:p14="http://schemas.microsoft.com/office/powerpoint/2010/main" val="24716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954" y="359764"/>
            <a:ext cx="10226671" cy="64982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2800" b="1" dirty="0" smtClean="0">
                <a:solidFill>
                  <a:schemeClr val="tx2"/>
                </a:solidFill>
              </a:rPr>
              <a:t>Valsalva Maneuver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Forceful expiration against closed mouth and nose.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Mitral flow patterns altered in phase II.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Decrease of 20 cm/s in mitral peak E velocity considered adequate.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IN" b="1" dirty="0" smtClean="0"/>
              <a:t>  </a:t>
            </a:r>
            <a:r>
              <a:rPr lang="en-IN" sz="2800" b="1" dirty="0" smtClean="0">
                <a:solidFill>
                  <a:schemeClr val="tx2"/>
                </a:solidFill>
              </a:rPr>
              <a:t>Clinical Implication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Pseudo normal- Impaired relaxation.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Mitral </a:t>
            </a:r>
            <a:r>
              <a:rPr lang="en-IN" sz="2000" dirty="0"/>
              <a:t>E </a:t>
            </a:r>
            <a:r>
              <a:rPr lang="en-IN" sz="2000" dirty="0" smtClean="0"/>
              <a:t>velocity decreases </a:t>
            </a:r>
            <a:r>
              <a:rPr lang="en-IN" sz="2000" dirty="0"/>
              <a:t>with a prolongation </a:t>
            </a:r>
            <a:r>
              <a:rPr lang="en-IN" sz="2000" dirty="0" smtClean="0"/>
              <a:t>of DT</a:t>
            </a:r>
            <a:r>
              <a:rPr lang="en-IN" sz="2000" dirty="0"/>
              <a:t>, whereas the A velocity is unchanged or increases, </a:t>
            </a:r>
            <a:r>
              <a:rPr lang="en-IN" sz="2000" dirty="0" smtClean="0"/>
              <a:t>such that </a:t>
            </a:r>
            <a:r>
              <a:rPr lang="en-IN" sz="2000" dirty="0"/>
              <a:t>the E/A ratio </a:t>
            </a:r>
            <a:r>
              <a:rPr lang="en-IN" sz="2000" dirty="0" smtClean="0"/>
              <a:t>decreases.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A</a:t>
            </a:r>
            <a:r>
              <a:rPr lang="en-IN" sz="2000" dirty="0" smtClean="0"/>
              <a:t>bsolute </a:t>
            </a:r>
            <a:r>
              <a:rPr lang="en-IN" sz="2000" dirty="0"/>
              <a:t>A velocity (peak A minus the height of E at </a:t>
            </a:r>
            <a:r>
              <a:rPr lang="en-IN" sz="2000" dirty="0" smtClean="0"/>
              <a:t>the onset </a:t>
            </a:r>
            <a:r>
              <a:rPr lang="en-IN" sz="2000" dirty="0"/>
              <a:t>of A</a:t>
            </a:r>
            <a:r>
              <a:rPr lang="en-IN" sz="2000" dirty="0" smtClean="0"/>
              <a:t>)-</a:t>
            </a:r>
            <a:r>
              <a:rPr lang="en-IN" sz="2000" dirty="0" smtClean="0">
                <a:solidFill>
                  <a:srgbClr val="FF0000"/>
                </a:solidFill>
              </a:rPr>
              <a:t>decrease of </a:t>
            </a:r>
            <a:r>
              <a:rPr lang="en-IN" sz="2000" dirty="0">
                <a:solidFill>
                  <a:srgbClr val="FF0000"/>
                </a:solidFill>
              </a:rPr>
              <a:t>50% </a:t>
            </a:r>
            <a:r>
              <a:rPr lang="en-IN" sz="2000" dirty="0"/>
              <a:t>in the E/A ratio is highly specific for increased </a:t>
            </a:r>
            <a:r>
              <a:rPr lang="en-IN" sz="2000" dirty="0" smtClean="0"/>
              <a:t>LV filling </a:t>
            </a:r>
            <a:r>
              <a:rPr lang="en-IN" sz="2000" dirty="0"/>
              <a:t>pressure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97" y="437881"/>
            <a:ext cx="10393251" cy="6233375"/>
          </a:xfrm>
        </p:spPr>
        <p:txBody>
          <a:bodyPr/>
          <a:lstStyle/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Limitations</a:t>
            </a:r>
          </a:p>
          <a:p>
            <a:r>
              <a:rPr lang="en-IN" sz="2000" dirty="0" smtClean="0"/>
              <a:t>Not everyone </a:t>
            </a:r>
            <a:r>
              <a:rPr lang="en-IN" sz="2000" dirty="0"/>
              <a:t>is able to perform this </a:t>
            </a:r>
            <a:r>
              <a:rPr lang="en-IN" sz="2000" dirty="0" smtClean="0"/>
              <a:t>manoeuvre adequately.</a:t>
            </a:r>
          </a:p>
          <a:p>
            <a:r>
              <a:rPr lang="en-IN" sz="2000" dirty="0" smtClean="0"/>
              <a:t>Not standardized.</a:t>
            </a:r>
          </a:p>
          <a:p>
            <a:endParaRPr lang="en-IN" sz="2000" dirty="0"/>
          </a:p>
          <a:p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60" y="2908172"/>
            <a:ext cx="8550726" cy="39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457200"/>
            <a:ext cx="11706896" cy="6400800"/>
          </a:xfrm>
        </p:spPr>
        <p:txBody>
          <a:bodyPr/>
          <a:lstStyle/>
          <a:p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</a:t>
            </a:r>
            <a:r>
              <a:rPr lang="en-IN" b="1" dirty="0" smtClean="0">
                <a:solidFill>
                  <a:schemeClr val="tx2"/>
                </a:solidFill>
              </a:rPr>
              <a:t>Pulmonary </a:t>
            </a:r>
            <a:r>
              <a:rPr lang="en-IN" b="1" dirty="0">
                <a:solidFill>
                  <a:schemeClr val="tx2"/>
                </a:solidFill>
              </a:rPr>
              <a:t>Venous </a:t>
            </a:r>
            <a:r>
              <a:rPr lang="en-IN" b="1" dirty="0" smtClean="0">
                <a:solidFill>
                  <a:schemeClr val="tx2"/>
                </a:solidFill>
              </a:rPr>
              <a:t>Flow</a:t>
            </a:r>
          </a:p>
          <a:p>
            <a:pPr marL="0" indent="0">
              <a:buNone/>
            </a:pPr>
            <a:endParaRPr lang="en-IN" b="1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Apical 4-chamber view.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</a:t>
            </a:r>
            <a:r>
              <a:rPr lang="en-IN" sz="2000" dirty="0" smtClean="0"/>
              <a:t>an </a:t>
            </a:r>
            <a:r>
              <a:rPr lang="en-IN" sz="2000" dirty="0"/>
              <a:t>be obtained in </a:t>
            </a:r>
            <a:r>
              <a:rPr lang="en-IN" sz="2000" dirty="0" smtClean="0"/>
              <a:t>80</a:t>
            </a:r>
            <a:r>
              <a:rPr lang="en-IN" sz="2000" dirty="0"/>
              <a:t>% of </a:t>
            </a:r>
            <a:r>
              <a:rPr lang="en-IN" sz="2000" dirty="0" smtClean="0"/>
              <a:t>ambulatory patients.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Peak systolic </a:t>
            </a:r>
            <a:r>
              <a:rPr lang="en-IN" sz="2000" dirty="0"/>
              <a:t>(</a:t>
            </a:r>
            <a:r>
              <a:rPr lang="en-IN" sz="2000" b="1" dirty="0"/>
              <a:t>S</a:t>
            </a:r>
            <a:r>
              <a:rPr lang="en-IN" sz="2000" dirty="0"/>
              <a:t>) velocity, </a:t>
            </a:r>
            <a:r>
              <a:rPr lang="en-IN" sz="2000" dirty="0" smtClean="0"/>
              <a:t>Peak </a:t>
            </a:r>
            <a:r>
              <a:rPr lang="en-IN" sz="2000" dirty="0"/>
              <a:t>anterograde diastolic (</a:t>
            </a:r>
            <a:r>
              <a:rPr lang="en-IN" sz="2000" b="1" dirty="0"/>
              <a:t>D</a:t>
            </a:r>
            <a:r>
              <a:rPr lang="en-IN" sz="2000" dirty="0"/>
              <a:t>) </a:t>
            </a:r>
            <a:r>
              <a:rPr lang="en-IN" sz="2000" dirty="0" smtClean="0"/>
              <a:t>velocity and atrial reversal velocity(</a:t>
            </a:r>
            <a:r>
              <a:rPr lang="en-IN" sz="2000" b="1" dirty="0" err="1" smtClean="0"/>
              <a:t>Ar</a:t>
            </a:r>
            <a:r>
              <a:rPr lang="en-IN" sz="2000" dirty="0" smtClean="0"/>
              <a:t>).</a:t>
            </a: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S/D </a:t>
            </a:r>
            <a:r>
              <a:rPr lang="en-IN" sz="2000" dirty="0"/>
              <a:t>ratio, systolic filling fraction </a:t>
            </a:r>
            <a:r>
              <a:rPr lang="en-IN" sz="2000" dirty="0" smtClean="0"/>
              <a:t>, </a:t>
            </a:r>
            <a:r>
              <a:rPr lang="en-IN" sz="2000" dirty="0"/>
              <a:t>and the peak </a:t>
            </a:r>
            <a:r>
              <a:rPr lang="en-IN" sz="2000" dirty="0" smtClean="0"/>
              <a:t>Ar </a:t>
            </a:r>
            <a:r>
              <a:rPr lang="en-IN" sz="2000" dirty="0"/>
              <a:t>velocity in late </a:t>
            </a:r>
            <a:r>
              <a:rPr lang="en-IN" sz="2000" dirty="0" smtClean="0"/>
              <a:t>diastole.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M</a:t>
            </a:r>
            <a:r>
              <a:rPr lang="en-IN" sz="2000" dirty="0" smtClean="0"/>
              <a:t>itral </a:t>
            </a:r>
            <a:r>
              <a:rPr lang="en-IN" sz="2000" dirty="0"/>
              <a:t>A-wave duration (Ar </a:t>
            </a:r>
            <a:r>
              <a:rPr lang="en-IN" sz="2000" dirty="0" smtClean="0"/>
              <a:t>– A).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A </a:t>
            </a:r>
            <a:r>
              <a:rPr lang="en-IN" sz="2000" dirty="0">
                <a:solidFill>
                  <a:srgbClr val="FF0000"/>
                </a:solidFill>
              </a:rPr>
              <a:t>decrease in LA compliance and an </a:t>
            </a:r>
            <a:r>
              <a:rPr lang="en-IN" sz="2000" dirty="0" smtClean="0">
                <a:solidFill>
                  <a:srgbClr val="FF0000"/>
                </a:solidFill>
              </a:rPr>
              <a:t>increase in </a:t>
            </a:r>
            <a:r>
              <a:rPr lang="en-IN" sz="2000" dirty="0">
                <a:solidFill>
                  <a:srgbClr val="FF0000"/>
                </a:solidFill>
              </a:rPr>
              <a:t>LA pressure </a:t>
            </a:r>
            <a:r>
              <a:rPr lang="en-IN" sz="2000" dirty="0"/>
              <a:t>decrease the S velocity and increase the </a:t>
            </a:r>
            <a:r>
              <a:rPr lang="en-IN" sz="2000" dirty="0" smtClean="0"/>
              <a:t>D velocity</a:t>
            </a:r>
            <a:r>
              <a:rPr lang="en-IN" sz="2000" dirty="0"/>
              <a:t>, resulting in an S/D ratio &lt;</a:t>
            </a:r>
            <a:r>
              <a:rPr lang="en-IN" sz="2000" dirty="0" smtClean="0"/>
              <a:t>1</a:t>
            </a:r>
            <a:r>
              <a:rPr lang="en-IN" sz="2000" dirty="0"/>
              <a:t>, a systolic filling </a:t>
            </a:r>
            <a:r>
              <a:rPr lang="en-IN" sz="2000" dirty="0" smtClean="0"/>
              <a:t>fraction &lt;40% and </a:t>
            </a:r>
            <a:r>
              <a:rPr lang="en-IN" sz="2000" dirty="0"/>
              <a:t>a shortening of the </a:t>
            </a:r>
            <a:r>
              <a:rPr lang="en-IN" sz="2000" dirty="0" smtClean="0"/>
              <a:t>DT velocity &lt;150 </a:t>
            </a:r>
            <a:r>
              <a:rPr lang="en-IN" sz="2000" dirty="0" err="1"/>
              <a:t>ms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6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244698"/>
            <a:ext cx="11848564" cy="6516709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   </a:t>
            </a:r>
            <a:r>
              <a:rPr lang="en-IN" sz="2800" b="1" dirty="0" smtClean="0">
                <a:solidFill>
                  <a:schemeClr val="tx2"/>
                </a:solidFill>
              </a:rPr>
              <a:t>Clinical Implications</a:t>
            </a:r>
          </a:p>
          <a:p>
            <a:pPr marL="0" indent="0">
              <a:buNone/>
            </a:pPr>
            <a:endParaRPr lang="en-IN" b="1" dirty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In </a:t>
            </a:r>
            <a:r>
              <a:rPr lang="en-IN" sz="2000" dirty="0" err="1" smtClean="0"/>
              <a:t>pts</a:t>
            </a:r>
            <a:r>
              <a:rPr lang="en-IN" sz="2000" dirty="0" smtClean="0"/>
              <a:t> with depressed </a:t>
            </a:r>
            <a:r>
              <a:rPr lang="en-IN" sz="2000" dirty="0"/>
              <a:t>EFs, a reduced systolic fraction </a:t>
            </a:r>
            <a:r>
              <a:rPr lang="en-IN" sz="2000" dirty="0" smtClean="0"/>
              <a:t>of anterograde </a:t>
            </a:r>
            <a:r>
              <a:rPr lang="en-IN" sz="2000" dirty="0"/>
              <a:t>flow </a:t>
            </a:r>
            <a:r>
              <a:rPr lang="en-IN" sz="2000" dirty="0" smtClean="0"/>
              <a:t>(40</a:t>
            </a:r>
            <a:r>
              <a:rPr lang="en-IN" sz="2000" dirty="0"/>
              <a:t>%) is related to decreased LA </a:t>
            </a:r>
            <a:r>
              <a:rPr lang="en-IN" sz="2000" dirty="0" smtClean="0"/>
              <a:t>compliance and </a:t>
            </a:r>
            <a:r>
              <a:rPr lang="en-IN" sz="2000" dirty="0"/>
              <a:t>increased mean LA </a:t>
            </a:r>
            <a:r>
              <a:rPr lang="en-IN" sz="2000" dirty="0" smtClean="0"/>
              <a:t>pressure.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Ar -A duration is an </a:t>
            </a:r>
            <a:r>
              <a:rPr lang="en-IN" sz="2000" b="1" dirty="0"/>
              <a:t>age-independent</a:t>
            </a:r>
            <a:r>
              <a:rPr lang="en-IN" sz="2000" dirty="0"/>
              <a:t> </a:t>
            </a:r>
            <a:r>
              <a:rPr lang="en-IN" sz="2000" dirty="0" smtClean="0"/>
              <a:t>indication of increase LV </a:t>
            </a:r>
            <a:r>
              <a:rPr lang="en-IN" sz="2000" dirty="0"/>
              <a:t>A-wave </a:t>
            </a:r>
            <a:r>
              <a:rPr lang="en-IN" sz="2000" dirty="0" smtClean="0"/>
              <a:t>pressure.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</a:t>
            </a:r>
            <a:r>
              <a:rPr lang="en-IN" sz="2000" dirty="0" smtClean="0"/>
              <a:t>an separate patients </a:t>
            </a:r>
            <a:r>
              <a:rPr lang="en-IN" sz="2000" dirty="0"/>
              <a:t>with abnormal LV relaxation into those </a:t>
            </a:r>
            <a:r>
              <a:rPr lang="en-IN" sz="2000" dirty="0" smtClean="0"/>
              <a:t>with normal </a:t>
            </a:r>
            <a:r>
              <a:rPr lang="en-IN" sz="2000" dirty="0"/>
              <a:t>filling pressures and those with elevated </a:t>
            </a:r>
            <a:r>
              <a:rPr lang="en-IN" sz="2000" dirty="0" smtClean="0"/>
              <a:t>LVEDPs but </a:t>
            </a:r>
            <a:r>
              <a:rPr lang="en-IN" sz="2000" dirty="0"/>
              <a:t>normal mean LA </a:t>
            </a:r>
            <a:r>
              <a:rPr lang="en-IN" sz="2000" dirty="0" smtClean="0"/>
              <a:t>pressures. (</a:t>
            </a:r>
            <a:r>
              <a:rPr lang="en-IN" sz="2000" b="1" dirty="0" err="1" smtClean="0">
                <a:solidFill>
                  <a:srgbClr val="FF0000"/>
                </a:solidFill>
              </a:rPr>
              <a:t>Ar</a:t>
            </a:r>
            <a:r>
              <a:rPr lang="en-IN" sz="2000" b="1" dirty="0" smtClean="0">
                <a:solidFill>
                  <a:srgbClr val="FF0000"/>
                </a:solidFill>
              </a:rPr>
              <a:t>-A </a:t>
            </a:r>
            <a:r>
              <a:rPr lang="en-IN" sz="2000" b="1" dirty="0" err="1" smtClean="0">
                <a:solidFill>
                  <a:srgbClr val="FF0000"/>
                </a:solidFill>
              </a:rPr>
              <a:t>dur</a:t>
            </a:r>
            <a:r>
              <a:rPr lang="en-IN" sz="2000" b="1" dirty="0" smtClean="0">
                <a:solidFill>
                  <a:srgbClr val="FF0000"/>
                </a:solidFill>
              </a:rPr>
              <a:t>&gt;30 </a:t>
            </a:r>
            <a:r>
              <a:rPr lang="en-IN" sz="2000" b="1" dirty="0" err="1" smtClean="0">
                <a:solidFill>
                  <a:srgbClr val="FF0000"/>
                </a:solidFill>
              </a:rPr>
              <a:t>msec</a:t>
            </a:r>
            <a:r>
              <a:rPr lang="en-IN" sz="20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/>
              <a:t>     </a:t>
            </a:r>
            <a:r>
              <a:rPr lang="en-IN" sz="2800" b="1" dirty="0" smtClean="0">
                <a:solidFill>
                  <a:schemeClr val="tx2"/>
                </a:solidFill>
              </a:rPr>
              <a:t>Limitations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</a:t>
            </a:r>
            <a:r>
              <a:rPr lang="en-IN" sz="2000" dirty="0" smtClean="0"/>
              <a:t>ifficulty </a:t>
            </a:r>
            <a:r>
              <a:rPr lang="en-IN" sz="2000" dirty="0"/>
              <a:t>in obtaining high-quality </a:t>
            </a:r>
            <a:r>
              <a:rPr lang="en-IN" sz="2000" dirty="0" smtClean="0"/>
              <a:t>recordings.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Sinus tachycardia and first-degree AV </a:t>
            </a:r>
            <a:r>
              <a:rPr lang="en-IN" sz="2000" dirty="0" smtClean="0"/>
              <a:t>block, EF&gt;50%, Mitral valve disease ,AF.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504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01545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Physiology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018"/>
            <a:ext cx="12192000" cy="55497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Ventricle has 2 functions- Systolic ejection and Diastolic filling.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Diastolic phase- LV relaxation and LV filling.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LV relaxation-      </a:t>
            </a:r>
            <a:r>
              <a:rPr lang="en-IN" sz="1400" dirty="0" smtClean="0"/>
              <a:t>Start of relaxation and reduced ejection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/>
              <a:t> </a:t>
            </a:r>
            <a:r>
              <a:rPr lang="en-IN" sz="1400" dirty="0" smtClean="0"/>
              <a:t>                                          </a:t>
            </a:r>
            <a:r>
              <a:rPr lang="en-IN" sz="1400" dirty="0" err="1" smtClean="0"/>
              <a:t>Iso</a:t>
            </a:r>
            <a:r>
              <a:rPr lang="en-IN" sz="1400" dirty="0" smtClean="0"/>
              <a:t> volumetric relaxation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LV filling-             </a:t>
            </a:r>
            <a:r>
              <a:rPr lang="en-IN" sz="1400" dirty="0" smtClean="0"/>
              <a:t>Rapid phase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/>
              <a:t> </a:t>
            </a:r>
            <a:r>
              <a:rPr lang="en-IN" sz="1400" dirty="0" smtClean="0"/>
              <a:t>                                          Slow filling(diastasis)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/>
              <a:t> </a:t>
            </a:r>
            <a:r>
              <a:rPr lang="en-IN" sz="1400" dirty="0" smtClean="0"/>
              <a:t>                                          Atrial systole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LA functions as Reservoir during systole- conduit during early diastole and pump during late diastole.</a:t>
            </a:r>
          </a:p>
          <a:p>
            <a:pPr>
              <a:lnSpc>
                <a:spcPct val="150000"/>
              </a:lnSpc>
            </a:pPr>
            <a:endParaRPr lang="en-IN" sz="2400" dirty="0" smtClean="0"/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693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6388" y="1854559"/>
            <a:ext cx="5080000" cy="437881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8377" y="1854559"/>
            <a:ext cx="5080000" cy="43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" y="0"/>
            <a:ext cx="6490953" cy="395015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968" y="3399898"/>
            <a:ext cx="6251032" cy="3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-356092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Colour </a:t>
            </a:r>
            <a:r>
              <a:rPr lang="en-IN" sz="2800" b="1" dirty="0"/>
              <a:t>M-Mode Flow Propagation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69472"/>
            <a:ext cx="12192001" cy="5888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MC method is slope method.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Flow propagation velocity (</a:t>
            </a:r>
            <a:r>
              <a:rPr lang="en-IN" sz="2000" b="1" dirty="0" err="1" smtClean="0"/>
              <a:t>Vp</a:t>
            </a:r>
            <a:r>
              <a:rPr lang="en-IN" sz="2000" dirty="0" smtClean="0"/>
              <a:t>) is </a:t>
            </a:r>
            <a:r>
              <a:rPr lang="en-IN" sz="2000" dirty="0"/>
              <a:t>measured as the slope of the first aliasing </a:t>
            </a:r>
            <a:r>
              <a:rPr lang="en-IN" sz="2000" dirty="0" smtClean="0"/>
              <a:t>velocity during </a:t>
            </a:r>
            <a:r>
              <a:rPr lang="en-IN" sz="2000" dirty="0"/>
              <a:t>early </a:t>
            </a:r>
            <a:r>
              <a:rPr lang="en-IN" sz="2000" dirty="0" smtClean="0"/>
              <a:t>filling.</a:t>
            </a:r>
          </a:p>
          <a:p>
            <a:pPr>
              <a:lnSpc>
                <a:spcPct val="150000"/>
              </a:lnSpc>
            </a:pPr>
            <a:r>
              <a:rPr lang="en-IN" sz="2000" b="1" dirty="0" err="1">
                <a:solidFill>
                  <a:srgbClr val="00B050"/>
                </a:solidFill>
              </a:rPr>
              <a:t>Vp</a:t>
            </a:r>
            <a:r>
              <a:rPr lang="en-IN" sz="2000" b="1" dirty="0">
                <a:solidFill>
                  <a:srgbClr val="00B050"/>
                </a:solidFill>
              </a:rPr>
              <a:t> </a:t>
            </a:r>
            <a:r>
              <a:rPr lang="en-IN" sz="2000" b="1" dirty="0" smtClean="0">
                <a:solidFill>
                  <a:srgbClr val="00B050"/>
                </a:solidFill>
              </a:rPr>
              <a:t>&gt;50 </a:t>
            </a:r>
            <a:r>
              <a:rPr lang="en-IN" sz="2000" b="1" dirty="0">
                <a:solidFill>
                  <a:srgbClr val="00B050"/>
                </a:solidFill>
              </a:rPr>
              <a:t>cm/s is considered </a:t>
            </a:r>
            <a:r>
              <a:rPr lang="en-IN" sz="2000" b="1" dirty="0" smtClean="0">
                <a:solidFill>
                  <a:srgbClr val="00B050"/>
                </a:solidFill>
              </a:rPr>
              <a:t>normal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Semi quantitative </a:t>
            </a:r>
            <a:r>
              <a:rPr lang="en-IN" sz="2000" dirty="0"/>
              <a:t>marker of LV </a:t>
            </a:r>
            <a:r>
              <a:rPr lang="en-IN" sz="2000" dirty="0" smtClean="0"/>
              <a:t>diastolic dysfunction.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E/</a:t>
            </a:r>
            <a:r>
              <a:rPr lang="en-IN" sz="2000" dirty="0" err="1"/>
              <a:t>Vp</a:t>
            </a:r>
            <a:r>
              <a:rPr lang="en-IN" sz="2000" dirty="0"/>
              <a:t> </a:t>
            </a:r>
            <a:r>
              <a:rPr lang="en-IN" sz="2000" dirty="0" smtClean="0"/>
              <a:t>in combination with IVRT can </a:t>
            </a:r>
            <a:r>
              <a:rPr lang="en-IN" sz="2000" dirty="0"/>
              <a:t>be used to predict LV filling </a:t>
            </a:r>
            <a:r>
              <a:rPr lang="en-IN" sz="2000" dirty="0" smtClean="0"/>
              <a:t>pressures.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solidFill>
                  <a:srgbClr val="FF0000"/>
                </a:solidFill>
              </a:rPr>
              <a:t>E/</a:t>
            </a:r>
            <a:r>
              <a:rPr lang="en-IN" sz="2000" dirty="0" err="1" smtClean="0">
                <a:solidFill>
                  <a:srgbClr val="FF0000"/>
                </a:solidFill>
              </a:rPr>
              <a:t>Vp</a:t>
            </a:r>
            <a:r>
              <a:rPr lang="en-IN" sz="2000" dirty="0">
                <a:solidFill>
                  <a:srgbClr val="FF0000"/>
                </a:solidFill>
              </a:rPr>
              <a:t> ≥</a:t>
            </a:r>
            <a:r>
              <a:rPr lang="en-IN" sz="2000" dirty="0" smtClean="0">
                <a:solidFill>
                  <a:srgbClr val="FF0000"/>
                </a:solidFill>
              </a:rPr>
              <a:t>2.5</a:t>
            </a:r>
            <a:r>
              <a:rPr lang="en-IN" sz="2000" dirty="0" smtClean="0"/>
              <a:t> predicts PCWP </a:t>
            </a:r>
            <a:r>
              <a:rPr lang="en-IN" sz="2000" dirty="0"/>
              <a:t>&gt;</a:t>
            </a:r>
            <a:r>
              <a:rPr lang="en-IN" sz="2000" dirty="0" smtClean="0"/>
              <a:t> </a:t>
            </a:r>
            <a:r>
              <a:rPr lang="en-IN" sz="2000" dirty="0"/>
              <a:t>15 mm Hg with reasonable </a:t>
            </a:r>
            <a:r>
              <a:rPr lang="en-IN" sz="2000" dirty="0" smtClean="0"/>
              <a:t>accuracy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</a:t>
            </a:r>
            <a:r>
              <a:rPr lang="en-IN" sz="2000" dirty="0"/>
              <a:t>P</a:t>
            </a:r>
            <a:r>
              <a:rPr lang="en-IN" sz="2000" dirty="0" smtClean="0"/>
              <a:t>rediction </a:t>
            </a:r>
            <a:r>
              <a:rPr lang="en-IN" sz="2000" dirty="0"/>
              <a:t>of LV filling pressures in patients with normal </a:t>
            </a:r>
            <a:r>
              <a:rPr lang="en-IN" sz="2000" smtClean="0"/>
              <a:t>Ef’s</a:t>
            </a:r>
            <a:r>
              <a:rPr lang="en-IN" sz="2000" dirty="0" smtClean="0"/>
              <a:t> should be with caution as they can have misleadingly normal </a:t>
            </a:r>
            <a:r>
              <a:rPr lang="en-IN" sz="2000" dirty="0" err="1" smtClean="0"/>
              <a:t>Vp</a:t>
            </a:r>
            <a:r>
              <a:rPr lang="en-IN" sz="2000" dirty="0" smtClean="0"/>
              <a:t>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0041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825" y="1027906"/>
            <a:ext cx="9386350" cy="53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34" y="326489"/>
            <a:ext cx="12054625" cy="600790"/>
          </a:xfrm>
        </p:spPr>
        <p:txBody>
          <a:bodyPr>
            <a:normAutofit/>
          </a:bodyPr>
          <a:lstStyle/>
          <a:p>
            <a:r>
              <a:rPr lang="en-IN" sz="2800" b="1" dirty="0"/>
              <a:t>Tissue Doppler Annular Early and </a:t>
            </a:r>
            <a:r>
              <a:rPr lang="en-IN" sz="2800" b="1" dirty="0" smtClean="0"/>
              <a:t>Late Diastolic </a:t>
            </a:r>
            <a:r>
              <a:rPr lang="en-IN" sz="2800" b="1" dirty="0"/>
              <a:t>Velocities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1944710"/>
            <a:ext cx="11951594" cy="63621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A</a:t>
            </a:r>
            <a:r>
              <a:rPr lang="en-IN" sz="2000" dirty="0" smtClean="0"/>
              <a:t>pical views.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Primary measurements include systolic </a:t>
            </a:r>
            <a:r>
              <a:rPr lang="en-IN" sz="2000" dirty="0"/>
              <a:t>(S), early </a:t>
            </a:r>
            <a:r>
              <a:rPr lang="en-IN" sz="2000" dirty="0" smtClean="0"/>
              <a:t>diastolic, and </a:t>
            </a:r>
            <a:r>
              <a:rPr lang="en-IN" sz="2000" dirty="0"/>
              <a:t>late diastolic </a:t>
            </a:r>
            <a:r>
              <a:rPr lang="en-IN" sz="2000" dirty="0" smtClean="0"/>
              <a:t>velocities.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E</a:t>
            </a:r>
            <a:r>
              <a:rPr lang="en-IN" sz="2000" dirty="0" smtClean="0"/>
              <a:t>arly diastolic annular </a:t>
            </a:r>
            <a:r>
              <a:rPr lang="en-IN" sz="2000" dirty="0"/>
              <a:t>velocity has been expressed as </a:t>
            </a:r>
            <a:r>
              <a:rPr lang="en-IN" sz="2000" dirty="0" err="1" smtClean="0"/>
              <a:t>Ea</a:t>
            </a:r>
            <a:r>
              <a:rPr lang="en-IN" sz="2000" dirty="0"/>
              <a:t>, </a:t>
            </a:r>
            <a:r>
              <a:rPr lang="en-IN" sz="2000" dirty="0" err="1"/>
              <a:t>Em</a:t>
            </a:r>
            <a:r>
              <a:rPr lang="en-IN" sz="2000" dirty="0"/>
              <a:t>, E´, or </a:t>
            </a:r>
            <a:r>
              <a:rPr lang="en-IN" sz="2000" dirty="0">
                <a:solidFill>
                  <a:srgbClr val="FF0000"/>
                </a:solidFill>
              </a:rPr>
              <a:t>e</a:t>
            </a:r>
            <a:r>
              <a:rPr lang="en-IN" sz="2000" dirty="0" smtClean="0">
                <a:solidFill>
                  <a:srgbClr val="FF0000"/>
                </a:solidFill>
              </a:rPr>
              <a:t>´, </a:t>
            </a:r>
            <a:r>
              <a:rPr lang="en-IN" sz="2000" dirty="0" smtClean="0"/>
              <a:t>and </a:t>
            </a:r>
            <a:r>
              <a:rPr lang="en-IN" sz="2000" dirty="0"/>
              <a:t>the late diastolic velocity as </a:t>
            </a:r>
            <a:r>
              <a:rPr lang="en-IN" sz="2000" dirty="0" err="1"/>
              <a:t>Aa</a:t>
            </a:r>
            <a:r>
              <a:rPr lang="en-IN" sz="2000" dirty="0"/>
              <a:t>, Am, A´, </a:t>
            </a:r>
            <a:r>
              <a:rPr lang="en-IN" sz="2000" dirty="0" smtClean="0"/>
              <a:t>or </a:t>
            </a:r>
            <a:r>
              <a:rPr lang="en-IN" sz="2000" dirty="0" smtClean="0">
                <a:solidFill>
                  <a:srgbClr val="FF0000"/>
                </a:solidFill>
              </a:rPr>
              <a:t>a´.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Time interval between QRS complex-  e´ onset time  </a:t>
            </a:r>
            <a:r>
              <a:rPr lang="en-IN" sz="2000" dirty="0"/>
              <a:t>is </a:t>
            </a:r>
            <a:r>
              <a:rPr lang="en-IN" sz="2000" dirty="0" smtClean="0"/>
              <a:t>prolonged in impaired LV relaxation.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A</a:t>
            </a:r>
            <a:r>
              <a:rPr lang="en-IN" sz="2000" dirty="0" smtClean="0"/>
              <a:t>nnular </a:t>
            </a:r>
            <a:r>
              <a:rPr lang="en-IN" sz="2000" dirty="0"/>
              <a:t>e´/a´ and </a:t>
            </a:r>
            <a:r>
              <a:rPr lang="it-IT" sz="2000" dirty="0" smtClean="0"/>
              <a:t>(E/e</a:t>
            </a:r>
            <a:r>
              <a:rPr lang="it-IT" sz="2000" dirty="0"/>
              <a:t>´) </a:t>
            </a:r>
            <a:r>
              <a:rPr lang="it-IT" sz="2000" dirty="0" smtClean="0"/>
              <a:t>ratio is calculated.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[</a:t>
            </a:r>
            <a:r>
              <a:rPr lang="it-IT" sz="2000" dirty="0" smtClean="0"/>
              <a:t>QRS-E]- [QRS-e’]=</a:t>
            </a:r>
            <a:r>
              <a:rPr lang="en-IN" sz="2000" dirty="0"/>
              <a:t>T</a:t>
            </a:r>
            <a:r>
              <a:rPr lang="en-IN" sz="2000" baseline="-25000" dirty="0"/>
              <a:t>E-e´ </a:t>
            </a: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smtClean="0"/>
              <a:t>Doppler </a:t>
            </a:r>
            <a:r>
              <a:rPr lang="it-IT" sz="2000" dirty="0"/>
              <a:t>E/e</a:t>
            </a:r>
            <a:r>
              <a:rPr lang="it-IT" sz="2000" dirty="0" smtClean="0"/>
              <a:t>´ </a:t>
            </a:r>
            <a:r>
              <a:rPr lang="it-IT" sz="2000" dirty="0"/>
              <a:t>ratio </a:t>
            </a:r>
            <a:r>
              <a:rPr lang="it-IT" sz="2000" dirty="0" smtClean="0"/>
              <a:t>is helpful in estimation of filling pressures and LV relaxation.</a:t>
            </a:r>
          </a:p>
          <a:p>
            <a:pPr>
              <a:lnSpc>
                <a:spcPct val="150000"/>
              </a:lnSpc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189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3347"/>
            <a:ext cx="12359426" cy="6555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Septal e´ velocity </a:t>
            </a:r>
            <a:r>
              <a:rPr lang="en-IN" sz="2000" b="1" dirty="0"/>
              <a:t>&lt;</a:t>
            </a:r>
            <a:r>
              <a:rPr lang="en-IN" sz="2000" b="1" dirty="0" smtClean="0"/>
              <a:t> </a:t>
            </a:r>
            <a:r>
              <a:rPr lang="en-IN" sz="2000" b="1" dirty="0"/>
              <a:t>lateral e´ </a:t>
            </a:r>
            <a:r>
              <a:rPr lang="en-IN" sz="2000" b="1" dirty="0" smtClean="0"/>
              <a:t>velocity     &amp;     septal E/</a:t>
            </a:r>
            <a:r>
              <a:rPr lang="en-IN" sz="2000" b="1" dirty="0"/>
              <a:t> e´ &gt;</a:t>
            </a:r>
            <a:r>
              <a:rPr lang="en-IN" sz="2000" b="1" dirty="0" smtClean="0"/>
              <a:t> lateral E/</a:t>
            </a:r>
            <a:r>
              <a:rPr lang="en-IN" sz="2000" b="1" dirty="0"/>
              <a:t> e´ </a:t>
            </a:r>
            <a:r>
              <a:rPr lang="en-IN" sz="2000" dirty="0" smtClean="0"/>
              <a:t>.</a:t>
            </a:r>
          </a:p>
          <a:p>
            <a:r>
              <a:rPr lang="en-IN" sz="2000" dirty="0"/>
              <a:t>With age, e´ velocity decreases, whereas a´ </a:t>
            </a:r>
            <a:r>
              <a:rPr lang="en-IN" sz="2000" dirty="0" smtClean="0"/>
              <a:t>velocity and </a:t>
            </a:r>
            <a:r>
              <a:rPr lang="en-IN" sz="2000" dirty="0"/>
              <a:t>the E/e´ ratio increase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/>
              <a:t>S</a:t>
            </a:r>
            <a:r>
              <a:rPr lang="en-IN" sz="2000" dirty="0" smtClean="0"/>
              <a:t>eptal </a:t>
            </a:r>
            <a:r>
              <a:rPr lang="en-IN" sz="2000" dirty="0"/>
              <a:t>E/e´ </a:t>
            </a:r>
            <a:r>
              <a:rPr lang="en-IN" sz="2000" dirty="0" smtClean="0">
                <a:solidFill>
                  <a:srgbClr val="FF0000"/>
                </a:solidFill>
              </a:rPr>
              <a:t>&lt;8</a:t>
            </a:r>
            <a:r>
              <a:rPr lang="en-IN" sz="2000" dirty="0" smtClean="0"/>
              <a:t> </a:t>
            </a:r>
            <a:r>
              <a:rPr lang="en-IN" sz="2000" dirty="0"/>
              <a:t>is usually associated </a:t>
            </a:r>
            <a:r>
              <a:rPr lang="en-IN" sz="2000" dirty="0" smtClean="0"/>
              <a:t>with normal </a:t>
            </a:r>
            <a:r>
              <a:rPr lang="en-IN" sz="2000" dirty="0"/>
              <a:t>LV filling </a:t>
            </a:r>
            <a:r>
              <a:rPr lang="en-IN" sz="2000" dirty="0" smtClean="0"/>
              <a:t>pressures.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Septal E/e´ </a:t>
            </a:r>
            <a:r>
              <a:rPr lang="en-IN" sz="2000" dirty="0" smtClean="0">
                <a:solidFill>
                  <a:srgbClr val="FF0000"/>
                </a:solidFill>
              </a:rPr>
              <a:t>&gt;15 </a:t>
            </a:r>
            <a:r>
              <a:rPr lang="en-IN" sz="2000" dirty="0"/>
              <a:t>is </a:t>
            </a:r>
            <a:r>
              <a:rPr lang="en-IN" sz="2000" dirty="0" smtClean="0"/>
              <a:t>associated with </a:t>
            </a:r>
            <a:r>
              <a:rPr lang="en-IN" sz="2000" dirty="0"/>
              <a:t>increased filling </a:t>
            </a:r>
            <a:r>
              <a:rPr lang="en-IN" sz="2000" dirty="0" smtClean="0"/>
              <a:t>pressures.</a:t>
            </a:r>
          </a:p>
          <a:p>
            <a:r>
              <a:rPr lang="en-IN" sz="2000" dirty="0" smtClean="0"/>
              <a:t>IVRT/T</a:t>
            </a:r>
            <a:r>
              <a:rPr lang="en-IN" sz="2000" baseline="-25000" dirty="0" smtClean="0"/>
              <a:t>E-e´ </a:t>
            </a:r>
            <a:r>
              <a:rPr lang="en-IN" sz="2000" dirty="0" smtClean="0"/>
              <a:t>ratio </a:t>
            </a:r>
            <a:r>
              <a:rPr lang="en-IN" sz="2000" dirty="0" smtClean="0">
                <a:solidFill>
                  <a:srgbClr val="FF0000"/>
                </a:solidFill>
              </a:rPr>
              <a:t>&lt;2</a:t>
            </a:r>
            <a:r>
              <a:rPr lang="en-IN" sz="2000" dirty="0" smtClean="0"/>
              <a:t> has reasonable accuracy in identifying patients with increased LV filling pressures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chemeClr val="tx2"/>
                </a:solidFill>
              </a:rPr>
              <a:t>   Limitations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Normal individuals.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</a:t>
            </a:r>
            <a:r>
              <a:rPr lang="en-IN" sz="2000" dirty="0"/>
              <a:t>´ </a:t>
            </a:r>
            <a:r>
              <a:rPr lang="en-IN" sz="2000" dirty="0" smtClean="0"/>
              <a:t>may be decreased in annular calcification, surgical </a:t>
            </a:r>
            <a:r>
              <a:rPr lang="en-IN" sz="2000" dirty="0"/>
              <a:t>rings, mitral stenosis, and prosthetic </a:t>
            </a:r>
            <a:r>
              <a:rPr lang="en-IN" sz="2000" dirty="0" smtClean="0"/>
              <a:t>mitral valves.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263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148295"/>
            <a:ext cx="8442092" cy="60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dirty="0" smtClean="0"/>
              <a:t>Septal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129" y="2174875"/>
            <a:ext cx="5386388" cy="395128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dirty="0" smtClean="0"/>
              <a:t>Lateral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9690" y="2174875"/>
            <a:ext cx="5389562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78" y="1676401"/>
            <a:ext cx="4916643" cy="455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320" y="2040444"/>
            <a:ext cx="4576581" cy="41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184"/>
            <a:ext cx="7928717" cy="36704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59" y="3596895"/>
            <a:ext cx="6849343" cy="32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1214651"/>
            <a:ext cx="9910906" cy="4531056"/>
          </a:xfrm>
        </p:spPr>
      </p:pic>
    </p:spTree>
    <p:extLst>
      <p:ext uri="{BB962C8B-B14F-4D97-AF65-F5344CB8AC3E}">
        <p14:creationId xmlns:p14="http://schemas.microsoft.com/office/powerpoint/2010/main" val="21443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0"/>
            <a:ext cx="10515600" cy="742458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Deformation Indices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" y="1811404"/>
            <a:ext cx="12191999" cy="4911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S</a:t>
            </a:r>
            <a:r>
              <a:rPr lang="en-IN" sz="2000" dirty="0" smtClean="0"/>
              <a:t>train </a:t>
            </a:r>
            <a:r>
              <a:rPr lang="en-IN" sz="2000" dirty="0"/>
              <a:t>is </a:t>
            </a:r>
            <a:r>
              <a:rPr lang="en-IN" sz="2000" dirty="0" smtClean="0"/>
              <a:t>most often </a:t>
            </a:r>
            <a:r>
              <a:rPr lang="en-IN" sz="2000" dirty="0"/>
              <a:t>expressed as a percentage or fractional </a:t>
            </a:r>
            <a:r>
              <a:rPr lang="en-IN" sz="2000" dirty="0" smtClean="0"/>
              <a:t>strain.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</a:t>
            </a:r>
            <a:r>
              <a:rPr lang="en-IN" sz="2000" dirty="0"/>
              <a:t>long axis </a:t>
            </a:r>
            <a:r>
              <a:rPr lang="en-IN" sz="2000" dirty="0" smtClean="0"/>
              <a:t>and short axis.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M</a:t>
            </a:r>
            <a:r>
              <a:rPr lang="en-IN" sz="2000" dirty="0" smtClean="0"/>
              <a:t>easured </a:t>
            </a:r>
            <a:r>
              <a:rPr lang="en-IN" sz="2000" dirty="0"/>
              <a:t>by </a:t>
            </a:r>
            <a:r>
              <a:rPr lang="en-IN" sz="2000" dirty="0" smtClean="0"/>
              <a:t>2D 3D or 4D </a:t>
            </a:r>
            <a:r>
              <a:rPr lang="en-IN" sz="2000" dirty="0"/>
              <a:t>speckle-tracking </a:t>
            </a:r>
            <a:r>
              <a:rPr lang="en-IN" sz="2000" dirty="0" smtClean="0"/>
              <a:t>echocardiography.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A</a:t>
            </a:r>
            <a:r>
              <a:rPr lang="en-IN" sz="2000" dirty="0" smtClean="0"/>
              <a:t>ngle independent.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Post systolic myocardial </a:t>
            </a:r>
            <a:r>
              <a:rPr lang="en-IN" sz="2000" dirty="0"/>
              <a:t>strain as a measure of </a:t>
            </a:r>
            <a:r>
              <a:rPr lang="en-IN" sz="2000" dirty="0" smtClean="0"/>
              <a:t>post ejection shortening in </a:t>
            </a:r>
            <a:r>
              <a:rPr lang="en-IN" sz="2000" dirty="0"/>
              <a:t>ischemic </a:t>
            </a:r>
            <a:r>
              <a:rPr lang="en-IN" sz="2000" dirty="0" smtClean="0"/>
              <a:t>myocardium.</a:t>
            </a:r>
          </a:p>
          <a:p>
            <a:pPr>
              <a:lnSpc>
                <a:spcPct val="150000"/>
              </a:lnSpc>
            </a:pPr>
            <a:endParaRPr lang="en-IN" sz="14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Global </a:t>
            </a:r>
            <a:r>
              <a:rPr lang="en-IN" sz="2000" dirty="0"/>
              <a:t>myocardial strain rate </a:t>
            </a:r>
            <a:r>
              <a:rPr lang="en-IN" sz="2000" dirty="0" smtClean="0"/>
              <a:t>during the </a:t>
            </a:r>
            <a:r>
              <a:rPr lang="en-IN" sz="2000" dirty="0" err="1" smtClean="0"/>
              <a:t>iso</a:t>
            </a:r>
            <a:r>
              <a:rPr lang="en-IN" sz="2000" dirty="0" smtClean="0"/>
              <a:t> volumetric </a:t>
            </a:r>
            <a:r>
              <a:rPr lang="en-IN" sz="2000" dirty="0"/>
              <a:t>relaxation period (by speckle </a:t>
            </a:r>
            <a:r>
              <a:rPr lang="en-IN" sz="2000" dirty="0" smtClean="0"/>
              <a:t>tracking) and mitral E velocity/global </a:t>
            </a:r>
            <a:r>
              <a:rPr lang="en-IN" sz="2000" dirty="0"/>
              <a:t>myocardial strain rate ratio predicted </a:t>
            </a:r>
            <a:r>
              <a:rPr lang="en-IN" sz="2000" dirty="0" smtClean="0"/>
              <a:t>LV filling </a:t>
            </a:r>
            <a:r>
              <a:rPr lang="en-IN" sz="2000" dirty="0"/>
              <a:t>pressure in patients in whom the E/e´ ratio was </a:t>
            </a:r>
            <a:r>
              <a:rPr lang="en-IN" sz="2000" dirty="0" smtClean="0"/>
              <a:t>inconclusive and </a:t>
            </a:r>
            <a:r>
              <a:rPr lang="en-IN" sz="2000" dirty="0"/>
              <a:t>was more accurate than E/e</a:t>
            </a:r>
            <a:r>
              <a:rPr lang="en-IN" sz="2000" dirty="0" smtClean="0"/>
              <a:t>´.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522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803041"/>
            <a:ext cx="12192000" cy="58792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/>
              <a:t>LV global longitudinal </a:t>
            </a:r>
            <a:r>
              <a:rPr lang="en-IN" sz="2000" dirty="0" smtClean="0"/>
              <a:t>diastolic strain </a:t>
            </a:r>
            <a:r>
              <a:rPr lang="en-IN" sz="2000" dirty="0"/>
              <a:t>rate measurements during the isovolumic relaxation </a:t>
            </a:r>
            <a:r>
              <a:rPr lang="en-IN" sz="2000" dirty="0" smtClean="0"/>
              <a:t>period and </a:t>
            </a:r>
            <a:r>
              <a:rPr lang="en-IN" sz="2000" dirty="0"/>
              <a:t>during early diastole by STE have a </a:t>
            </a:r>
            <a:r>
              <a:rPr lang="en-IN" sz="2000" dirty="0" smtClean="0"/>
              <a:t>significant association with </a:t>
            </a:r>
            <a:r>
              <a:rPr lang="en-IN" sz="2000" dirty="0"/>
              <a:t>the time constant of LV relaxation (t</a:t>
            </a:r>
            <a:r>
              <a:rPr lang="en-IN" sz="2000" dirty="0" smtClean="0"/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LV untwisting rate is another parameter that can be used as a surrogate of LV relaxation.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/>
              <a:t>LA systolic strain can be </a:t>
            </a:r>
            <a:r>
              <a:rPr lang="en-IN" sz="2000" dirty="0" smtClean="0"/>
              <a:t>combined with </a:t>
            </a:r>
            <a:r>
              <a:rPr lang="en-IN" sz="2000" dirty="0"/>
              <a:t>invasive and </a:t>
            </a:r>
            <a:r>
              <a:rPr lang="en-IN" sz="2000" dirty="0" smtClean="0"/>
              <a:t>non invasive </a:t>
            </a:r>
            <a:r>
              <a:rPr lang="en-IN" sz="2000" dirty="0"/>
              <a:t>measurements of LAP to </a:t>
            </a:r>
            <a:r>
              <a:rPr lang="en-IN" sz="2000" dirty="0" smtClean="0"/>
              <a:t>estimate LA stiffness.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444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2924" y="330224"/>
            <a:ext cx="4834014" cy="6245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6" y="719603"/>
            <a:ext cx="6164265" cy="50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0"/>
            <a:ext cx="10632583" cy="639427"/>
          </a:xfrm>
        </p:spPr>
        <p:txBody>
          <a:bodyPr>
            <a:normAutofit/>
          </a:bodyPr>
          <a:lstStyle/>
          <a:p>
            <a:r>
              <a:rPr lang="en-IN" sz="2800" b="1" dirty="0"/>
              <a:t>Surrogate </a:t>
            </a:r>
            <a:r>
              <a:rPr lang="en-IN" sz="2800" b="1" dirty="0" smtClean="0"/>
              <a:t>Measurements of LV relaxation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2" y="2640169"/>
            <a:ext cx="12028868" cy="58985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/>
              <a:t>Mitral inflow </a:t>
            </a:r>
            <a:r>
              <a:rPr lang="en-IN" sz="2000" b="1" dirty="0" smtClean="0"/>
              <a:t>velocities</a:t>
            </a:r>
            <a:r>
              <a:rPr lang="en-IN" sz="2000" dirty="0" smtClean="0"/>
              <a:t>- E/A </a:t>
            </a:r>
            <a:r>
              <a:rPr lang="en-IN" sz="2000" dirty="0"/>
              <a:t>ratio &lt;1 and DT &gt;240 </a:t>
            </a:r>
            <a:r>
              <a:rPr lang="en-IN" sz="2000" dirty="0" err="1"/>
              <a:t>ms</a:t>
            </a:r>
            <a:r>
              <a:rPr lang="en-IN" sz="2000" dirty="0"/>
              <a:t> have high specificity for abnormal LV relaxation.</a:t>
            </a:r>
          </a:p>
          <a:p>
            <a:pPr>
              <a:lnSpc>
                <a:spcPct val="150000"/>
              </a:lnSpc>
            </a:pPr>
            <a:r>
              <a:rPr lang="en-IN" sz="2000" b="1" dirty="0"/>
              <a:t>Tissue Doppler </a:t>
            </a:r>
            <a:r>
              <a:rPr lang="en-IN" sz="2000" b="1" dirty="0" smtClean="0"/>
              <a:t>annular  signals</a:t>
            </a:r>
            <a:r>
              <a:rPr lang="en-IN" sz="2000" dirty="0" smtClean="0"/>
              <a:t>-</a:t>
            </a:r>
            <a:r>
              <a:rPr lang="en-IN" sz="2000" b="1" dirty="0" smtClean="0"/>
              <a:t> </a:t>
            </a:r>
            <a:r>
              <a:rPr lang="en-IN" sz="2000" dirty="0" smtClean="0"/>
              <a:t>Tissue </a:t>
            </a:r>
            <a:r>
              <a:rPr lang="en-IN" sz="2000" dirty="0"/>
              <a:t>Doppler e´ is a more </a:t>
            </a:r>
            <a:r>
              <a:rPr lang="en-IN" sz="2000" dirty="0" smtClean="0"/>
              <a:t>sensitive parameter.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Lateral e´ &lt;8.5 </a:t>
            </a:r>
            <a:r>
              <a:rPr lang="en-IN" sz="2000" dirty="0"/>
              <a:t>cm/s </a:t>
            </a:r>
            <a:r>
              <a:rPr lang="en-IN" sz="2000" dirty="0" smtClean="0"/>
              <a:t>and septal e´&lt;8 </a:t>
            </a:r>
            <a:r>
              <a:rPr lang="en-IN" sz="2000" dirty="0"/>
              <a:t>cm/s </a:t>
            </a:r>
            <a:r>
              <a:rPr lang="en-IN" sz="2000" dirty="0" smtClean="0"/>
              <a:t>have impaired </a:t>
            </a:r>
            <a:r>
              <a:rPr lang="en-IN" sz="2000" dirty="0"/>
              <a:t>myocardial relaxation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Colour </a:t>
            </a:r>
            <a:r>
              <a:rPr lang="en-IN" sz="2000" b="1" dirty="0"/>
              <a:t>M-Mode </a:t>
            </a:r>
            <a:r>
              <a:rPr lang="en-IN" sz="2000" b="1" dirty="0" err="1" smtClean="0"/>
              <a:t>Vp</a:t>
            </a:r>
            <a:r>
              <a:rPr lang="en-IN" sz="2000" dirty="0" smtClean="0"/>
              <a:t>- Normal </a:t>
            </a:r>
            <a:r>
              <a:rPr lang="en-IN" sz="2000" dirty="0" err="1"/>
              <a:t>Vp</a:t>
            </a:r>
            <a:r>
              <a:rPr lang="en-IN" sz="2000" dirty="0"/>
              <a:t> is 50 cm/s and correlates with the rate of </a:t>
            </a:r>
            <a:r>
              <a:rPr lang="en-IN" sz="2000" dirty="0" smtClean="0"/>
              <a:t>myocardial relaxation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524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0"/>
            <a:ext cx="11874321" cy="645231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N" dirty="0" smtClean="0"/>
              <a:t>   </a:t>
            </a:r>
            <a:r>
              <a:rPr lang="en-IN" sz="2800" b="1" dirty="0" smtClean="0">
                <a:solidFill>
                  <a:schemeClr val="tx2"/>
                </a:solidFill>
              </a:rPr>
              <a:t>Surrogate Measurements Of LV stiffness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/>
              <a:t>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b="1" dirty="0">
                <a:solidFill>
                  <a:schemeClr val="tx2"/>
                </a:solidFill>
              </a:rPr>
              <a:t> </a:t>
            </a:r>
            <a:r>
              <a:rPr lang="en-IN" sz="2000" b="1" dirty="0" smtClean="0">
                <a:solidFill>
                  <a:schemeClr val="tx2"/>
                </a:solidFill>
              </a:rPr>
              <a:t>DT </a:t>
            </a:r>
            <a:r>
              <a:rPr lang="en-IN" sz="2000" b="1" dirty="0">
                <a:solidFill>
                  <a:schemeClr val="tx2"/>
                </a:solidFill>
              </a:rPr>
              <a:t>of mitral E </a:t>
            </a:r>
            <a:r>
              <a:rPr lang="en-IN" sz="2000" b="1" dirty="0" smtClean="0">
                <a:solidFill>
                  <a:schemeClr val="tx2"/>
                </a:solidFill>
              </a:rPr>
              <a:t>velocity.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DT is proportional to the inverse square root of </a:t>
            </a:r>
            <a:r>
              <a:rPr lang="en-IN" sz="2000" dirty="0" smtClean="0"/>
              <a:t>LV stiffness, provided LA pressure is constant.</a:t>
            </a:r>
          </a:p>
          <a:p>
            <a:r>
              <a:rPr lang="en-IN" sz="2000" dirty="0"/>
              <a:t>LA stiffness does not change during </a:t>
            </a:r>
            <a:r>
              <a:rPr lang="en-IN" sz="2000" dirty="0" smtClean="0"/>
              <a:t>the period </a:t>
            </a:r>
            <a:r>
              <a:rPr lang="en-IN" sz="2000" dirty="0"/>
              <a:t>of deceleration of early LV filling</a:t>
            </a:r>
            <a:endParaRPr lang="en-IN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N" sz="2000" b="1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chemeClr val="tx2"/>
                </a:solidFill>
              </a:rPr>
              <a:t>A-Wave </a:t>
            </a:r>
            <a:r>
              <a:rPr lang="en-IN" sz="2000" b="1" dirty="0">
                <a:solidFill>
                  <a:schemeClr val="tx2"/>
                </a:solidFill>
              </a:rPr>
              <a:t>transit </a:t>
            </a:r>
            <a:r>
              <a:rPr lang="en-IN" sz="2000" b="1" dirty="0" smtClean="0">
                <a:solidFill>
                  <a:schemeClr val="tx2"/>
                </a:solidFill>
              </a:rPr>
              <a:t>time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The time taken for </a:t>
            </a:r>
            <a:r>
              <a:rPr lang="en-IN" sz="2000" dirty="0" smtClean="0"/>
              <a:t>the pressure-velocity </a:t>
            </a:r>
            <a:r>
              <a:rPr lang="en-IN" sz="2000" dirty="0"/>
              <a:t>wave to propagate through the </a:t>
            </a:r>
            <a:r>
              <a:rPr lang="en-IN" sz="2000" dirty="0" smtClean="0"/>
              <a:t>ventricle, referred </a:t>
            </a:r>
            <a:r>
              <a:rPr lang="en-IN" sz="2000" dirty="0"/>
              <a:t>to as A-wave transit </a:t>
            </a:r>
            <a:r>
              <a:rPr lang="en-IN" sz="2000" dirty="0" smtClean="0"/>
              <a:t>time.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</a:t>
            </a:r>
            <a:r>
              <a:rPr lang="en-IN" sz="2000" dirty="0"/>
              <a:t>M</a:t>
            </a:r>
            <a:r>
              <a:rPr lang="en-IN" sz="2000" dirty="0" smtClean="0"/>
              <a:t>easured using PW </a:t>
            </a:r>
            <a:r>
              <a:rPr lang="en-IN" sz="2000" dirty="0"/>
              <a:t>Doppler </a:t>
            </a:r>
            <a:r>
              <a:rPr lang="en-IN" sz="2000" dirty="0" smtClean="0"/>
              <a:t>echocardiography.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Relates well </a:t>
            </a:r>
            <a:r>
              <a:rPr lang="en-IN" sz="2000" dirty="0"/>
              <a:t>to late diastolic stiffness (and LVEDP)</a:t>
            </a:r>
          </a:p>
        </p:txBody>
      </p:sp>
    </p:spTree>
    <p:extLst>
      <p:ext uri="{BB962C8B-B14F-4D97-AF65-F5344CB8AC3E}">
        <p14:creationId xmlns:p14="http://schemas.microsoft.com/office/powerpoint/2010/main" val="25671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902" y="764372"/>
            <a:ext cx="10515600" cy="587912"/>
          </a:xfrm>
        </p:spPr>
        <p:txBody>
          <a:bodyPr>
            <a:normAutofit/>
          </a:bodyPr>
          <a:lstStyle/>
          <a:p>
            <a:r>
              <a:rPr lang="en-IN" sz="2800" b="1" dirty="0"/>
              <a:t>DIASTOLIC STRESS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150772"/>
            <a:ext cx="12192000" cy="59178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 </a:t>
            </a:r>
            <a:r>
              <a:rPr lang="en-IN" sz="2000" dirty="0"/>
              <a:t>D</a:t>
            </a:r>
            <a:r>
              <a:rPr lang="en-IN" sz="2000" dirty="0" smtClean="0"/>
              <a:t>etect reduced </a:t>
            </a:r>
            <a:r>
              <a:rPr lang="en-IN" sz="2000" dirty="0"/>
              <a:t>LV systolic and/or diastolic reserve capacity in the </a:t>
            </a:r>
            <a:r>
              <a:rPr lang="en-IN" sz="2000" dirty="0" smtClean="0"/>
              <a:t>setting of diastolic dysfunction.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</a:t>
            </a:r>
            <a:r>
              <a:rPr lang="en-IN" sz="2000" dirty="0"/>
              <a:t>I</a:t>
            </a:r>
            <a:r>
              <a:rPr lang="en-IN" sz="2000" dirty="0" smtClean="0"/>
              <a:t>ncrease </a:t>
            </a:r>
            <a:r>
              <a:rPr lang="en-IN" sz="2000" dirty="0"/>
              <a:t>stroke volume without </a:t>
            </a:r>
            <a:r>
              <a:rPr lang="en-IN" sz="2000" dirty="0" smtClean="0"/>
              <a:t>significantly increasing </a:t>
            </a:r>
            <a:r>
              <a:rPr lang="en-IN" sz="2000" dirty="0"/>
              <a:t>filling </a:t>
            </a:r>
            <a:r>
              <a:rPr lang="en-IN" sz="2000" dirty="0" smtClean="0"/>
              <a:t>pressures.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Cannot </a:t>
            </a:r>
            <a:r>
              <a:rPr lang="en-IN" sz="2000" dirty="0"/>
              <a:t>augment myocardial </a:t>
            </a:r>
            <a:r>
              <a:rPr lang="en-IN" sz="2000" dirty="0" smtClean="0"/>
              <a:t>relaxation with </a:t>
            </a:r>
            <a:r>
              <a:rPr lang="en-IN" sz="2000" dirty="0"/>
              <a:t>exercise compared with normal </a:t>
            </a:r>
            <a:r>
              <a:rPr lang="en-IN" sz="2000" dirty="0" smtClean="0"/>
              <a:t>subjects.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</a:t>
            </a:r>
            <a:r>
              <a:rPr lang="en-IN" sz="2000" dirty="0" smtClean="0"/>
              <a:t>ardiac output achieved at </a:t>
            </a:r>
            <a:r>
              <a:rPr lang="en-IN" sz="2000" dirty="0"/>
              <a:t>the expense of increased LV filling </a:t>
            </a:r>
            <a:r>
              <a:rPr lang="en-IN" sz="2000" dirty="0" smtClean="0"/>
              <a:t>pressures.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I</a:t>
            </a:r>
            <a:r>
              <a:rPr lang="en-IN" sz="2000" dirty="0" smtClean="0"/>
              <a:t>ndicated </a:t>
            </a:r>
            <a:r>
              <a:rPr lang="en-IN" sz="2000" dirty="0"/>
              <a:t>when resting </a:t>
            </a:r>
            <a:r>
              <a:rPr lang="en-IN" sz="2000" dirty="0" smtClean="0"/>
              <a:t>echocardiography does </a:t>
            </a:r>
            <a:r>
              <a:rPr lang="en-IN" sz="2000" dirty="0"/>
              <a:t>not explain the symptoms of heart failure or </a:t>
            </a:r>
            <a:r>
              <a:rPr lang="en-IN" sz="2000" dirty="0" smtClean="0"/>
              <a:t>dyspnoea, especially </a:t>
            </a:r>
            <a:r>
              <a:rPr lang="en-IN" sz="2000" dirty="0"/>
              <a:t>with </a:t>
            </a:r>
            <a:r>
              <a:rPr lang="en-IN" sz="2000" dirty="0" smtClean="0"/>
              <a:t>exertion.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Most appropriate </a:t>
            </a:r>
            <a:r>
              <a:rPr lang="en-IN" sz="2000" dirty="0"/>
              <a:t>patient population for diastolic exercise testing </a:t>
            </a:r>
            <a:r>
              <a:rPr lang="en-IN" sz="2000" dirty="0" smtClean="0"/>
              <a:t>is the </a:t>
            </a:r>
            <a:r>
              <a:rPr lang="en-IN" sz="2000" dirty="0"/>
              <a:t>group of patients with grade 1 diastolic dysfunction, </a:t>
            </a:r>
            <a:r>
              <a:rPr lang="en-IN" sz="2000" dirty="0" smtClean="0"/>
              <a:t>which indicates </a:t>
            </a:r>
            <a:r>
              <a:rPr lang="en-IN" sz="2000" dirty="0"/>
              <a:t>delayed myocardial relaxation and normal LA </a:t>
            </a:r>
            <a:r>
              <a:rPr lang="en-IN" sz="2000" dirty="0" smtClean="0"/>
              <a:t>mean pressure </a:t>
            </a:r>
            <a:r>
              <a:rPr lang="en-IN" sz="2000" dirty="0"/>
              <a:t>at rest.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6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Classification of diastolic dysfunction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1" y="2743200"/>
            <a:ext cx="103632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Grade  1      : ( Mild)                    </a:t>
            </a:r>
            <a:r>
              <a:rPr lang="en-IN" sz="2000" dirty="0"/>
              <a:t>I</a:t>
            </a:r>
            <a:r>
              <a:rPr lang="en-IN" sz="2000" dirty="0" smtClean="0"/>
              <a:t>mpaired relaxation with normal filling pressure.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Grade  2      </a:t>
            </a:r>
            <a:r>
              <a:rPr lang="en-IN" sz="2000" dirty="0" smtClean="0">
                <a:sym typeface="Wingdings" pitchFamily="2" charset="2"/>
              </a:rPr>
              <a:t>: (Moderate)              Pseudo normalized mitral flow pattern.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Grade  3      : (Severe Reversible)  Reversible restrictive with high filling pressure.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Grade  4      : (severe Irreversible) Irreversible restrictive with high filling pressure.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6706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96" y="937755"/>
            <a:ext cx="10619704" cy="510638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/>
              <a:t>Grade I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98" y="2153270"/>
            <a:ext cx="11951594" cy="57439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Earliest abnormality is impaired relaxation.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Mild diastolic dysfunction with slow LV relaxation.</a:t>
            </a:r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Haemodynamically</a:t>
            </a:r>
            <a:r>
              <a:rPr lang="en-IN" sz="2000" dirty="0" smtClean="0"/>
              <a:t> causes delay in the LV pressure curve during </a:t>
            </a:r>
            <a:r>
              <a:rPr lang="en-IN" sz="2000" dirty="0" err="1" smtClean="0"/>
              <a:t>iso</a:t>
            </a:r>
            <a:r>
              <a:rPr lang="en-IN" sz="2000" dirty="0" smtClean="0"/>
              <a:t> volumetric relaxation.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Prolongs IVRT.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Rate of deceleration  of early mitral flow decreases thereby DT is prolonged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Mitral flow during atrial systole increased.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Filling pressures are normal.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7316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Image result for grade 1 diastolic dysfunction doppler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0" y="2665927"/>
            <a:ext cx="5082296" cy="23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78" y="2665927"/>
            <a:ext cx="4395672" cy="23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29149"/>
            <a:ext cx="10515600" cy="613669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Grade II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10" y="2344238"/>
            <a:ext cx="11887200" cy="4806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Otherwise known as </a:t>
            </a:r>
            <a:r>
              <a:rPr lang="en-IN" sz="2000" dirty="0" smtClean="0">
                <a:solidFill>
                  <a:srgbClr val="92D050"/>
                </a:solidFill>
              </a:rPr>
              <a:t>pseudo normalization</a:t>
            </a:r>
            <a:r>
              <a:rPr lang="en-IN" sz="2000" dirty="0"/>
              <a:t>.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Impaired relaxation+ decrease in chamber compliance.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IVRT shortens.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Early mitral flow restored back to normal.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LA contractility is maintained so mitral flow appears normal.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Pulmonary venous flow shows diastolic predominance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880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3894502" cy="5819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66" y="441321"/>
            <a:ext cx="4619048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87" y="2083382"/>
            <a:ext cx="8346163" cy="3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340" y="621550"/>
            <a:ext cx="10349248" cy="497760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/>
              <a:t>Grade III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4" y="2409503"/>
            <a:ext cx="12192000" cy="5840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Called restrictive filling or </a:t>
            </a:r>
            <a:r>
              <a:rPr lang="en-IN" sz="2000" dirty="0"/>
              <a:t>r</a:t>
            </a:r>
            <a:r>
              <a:rPr lang="en-IN" sz="2000" dirty="0" smtClean="0"/>
              <a:t>estrictive physiology.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Left ventricular compliance becomes increasingly abnormal.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Shortening of IVRT and increase in 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Rapid Equilibration of LA- LV pressure.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Pulmonary venous flow shows diastolic predominance with prominent flow reversal.</a:t>
            </a:r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Ar</a:t>
            </a:r>
            <a:r>
              <a:rPr lang="en-IN" sz="2000" dirty="0" smtClean="0"/>
              <a:t>-A is prolonged (&gt;30).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Reversibility.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95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26" y="1676401"/>
            <a:ext cx="6708632" cy="4505067"/>
          </a:xfrm>
        </p:spPr>
      </p:pic>
    </p:spTree>
    <p:extLst>
      <p:ext uri="{BB962C8B-B14F-4D97-AF65-F5344CB8AC3E}">
        <p14:creationId xmlns:p14="http://schemas.microsoft.com/office/powerpoint/2010/main" val="480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38332"/>
            <a:ext cx="10515600" cy="626548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Grade IV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1" y="2315507"/>
            <a:ext cx="11990231" cy="57697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Irreversibly restrictive.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Preload manipulation no longer leads to improvement in filling pattern.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Maintaining precarious balance between volume overload and </a:t>
            </a:r>
            <a:r>
              <a:rPr lang="en-IN" sz="2000" dirty="0" err="1" smtClean="0"/>
              <a:t>hypoperfusion</a:t>
            </a:r>
            <a:r>
              <a:rPr lang="en-IN" sz="2000" dirty="0" smtClean="0"/>
              <a:t> can be difficult.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6544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66" y="167425"/>
            <a:ext cx="7202282" cy="6690575"/>
          </a:xfrm>
        </p:spPr>
      </p:pic>
    </p:spTree>
    <p:extLst>
      <p:ext uri="{BB962C8B-B14F-4D97-AF65-F5344CB8AC3E}">
        <p14:creationId xmlns:p14="http://schemas.microsoft.com/office/powerpoint/2010/main" val="5512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Approach to grade Diastolic Dysfunction</a:t>
            </a:r>
            <a:endParaRPr lang="en-IN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515" y="1184856"/>
            <a:ext cx="7495598" cy="44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365125"/>
            <a:ext cx="10568189" cy="819731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Grading of diastolic dysfunction</a:t>
            </a:r>
            <a:endParaRPr lang="en-IN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72" y="1690688"/>
            <a:ext cx="7456868" cy="49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047" y="669702"/>
            <a:ext cx="8369454" cy="55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85" y="386366"/>
            <a:ext cx="9399376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 of diastolic indices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97" y="1195500"/>
            <a:ext cx="5758168" cy="55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474115"/>
            <a:ext cx="5020687" cy="6171928"/>
          </a:xfrm>
        </p:spPr>
      </p:pic>
    </p:spTree>
    <p:extLst>
      <p:ext uri="{BB962C8B-B14F-4D97-AF65-F5344CB8AC3E}">
        <p14:creationId xmlns:p14="http://schemas.microsoft.com/office/powerpoint/2010/main" val="4862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9" y="343103"/>
            <a:ext cx="6744696" cy="6265500"/>
          </a:xfrm>
        </p:spPr>
      </p:pic>
    </p:spTree>
    <p:extLst>
      <p:ext uri="{BB962C8B-B14F-4D97-AF65-F5344CB8AC3E}">
        <p14:creationId xmlns:p14="http://schemas.microsoft.com/office/powerpoint/2010/main" val="21343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 smtClean="0"/>
              <a:t>LV filling pressure in special population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2455594"/>
            <a:ext cx="11940117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smtClean="0"/>
              <a:t>HCM with severe MR- </a:t>
            </a:r>
            <a:r>
              <a:rPr lang="en-IN" sz="2000" dirty="0" err="1" smtClean="0"/>
              <a:t>Ar</a:t>
            </a:r>
            <a:r>
              <a:rPr lang="en-IN" sz="2000" dirty="0" smtClean="0"/>
              <a:t>‑A </a:t>
            </a:r>
            <a:r>
              <a:rPr lang="en-IN" sz="2000" dirty="0"/>
              <a:t>duration ≥30 </a:t>
            </a:r>
            <a:r>
              <a:rPr lang="en-IN" sz="2000" dirty="0" err="1"/>
              <a:t>ms</a:t>
            </a:r>
            <a:r>
              <a:rPr lang="en-IN" sz="2000" dirty="0"/>
              <a:t> and peak TR jet velocity 2.8 </a:t>
            </a:r>
            <a:r>
              <a:rPr lang="en-IN" sz="2000" dirty="0" smtClean="0"/>
              <a:t>m/s.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AF- </a:t>
            </a:r>
            <a:r>
              <a:rPr lang="en-IN" sz="2000" dirty="0"/>
              <a:t>short DT (130 </a:t>
            </a:r>
            <a:r>
              <a:rPr lang="en-IN" sz="2000" dirty="0" err="1"/>
              <a:t>ms</a:t>
            </a:r>
            <a:r>
              <a:rPr lang="en-IN" sz="2000" dirty="0"/>
              <a:t>) ,</a:t>
            </a:r>
            <a:r>
              <a:rPr lang="en-IN" sz="2000" dirty="0" smtClean="0"/>
              <a:t> </a:t>
            </a:r>
            <a:r>
              <a:rPr lang="en-IN" sz="2000" dirty="0"/>
              <a:t>E/e’ </a:t>
            </a:r>
            <a:r>
              <a:rPr lang="en-IN" sz="2000" dirty="0" smtClean="0"/>
              <a:t> and IVRT &lt;65ms.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Av block and pacing- Peak </a:t>
            </a:r>
            <a:r>
              <a:rPr lang="en-IN" sz="2000" dirty="0"/>
              <a:t>velocity of TR &gt;2.8 </a:t>
            </a:r>
            <a:r>
              <a:rPr lang="en-IN" sz="2000" dirty="0" smtClean="0"/>
              <a:t>m/s, </a:t>
            </a:r>
            <a:r>
              <a:rPr lang="en-IN" sz="2000" dirty="0">
                <a:solidFill>
                  <a:srgbClr val="FF0000"/>
                </a:solidFill>
              </a:rPr>
              <a:t>E/e</a:t>
            </a:r>
            <a:r>
              <a:rPr lang="en-IN" sz="2000" dirty="0" smtClean="0">
                <a:solidFill>
                  <a:srgbClr val="FF0000"/>
                </a:solidFill>
              </a:rPr>
              <a:t>’ not reliable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Aortic stenosis and regurgitation -</a:t>
            </a:r>
            <a:r>
              <a:rPr lang="en-IN" sz="2000" dirty="0" smtClean="0"/>
              <a:t>Average </a:t>
            </a:r>
            <a:r>
              <a:rPr lang="en-IN" sz="2000" dirty="0"/>
              <a:t>E/e’ ratio &gt;14 ,</a:t>
            </a:r>
            <a:r>
              <a:rPr lang="en-IN" sz="2000" dirty="0" smtClean="0"/>
              <a:t>Peak </a:t>
            </a:r>
            <a:r>
              <a:rPr lang="en-IN" sz="2000" dirty="0"/>
              <a:t>velocity of TR &gt;2.8 </a:t>
            </a:r>
            <a:r>
              <a:rPr lang="en-IN" sz="2000" dirty="0" smtClean="0"/>
              <a:t>m/s.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MS, MR and MAC- IVRT</a:t>
            </a:r>
            <a:r>
              <a:rPr lang="en-IN" sz="2000" dirty="0"/>
              <a:t>: 1.5 m/s </a:t>
            </a:r>
            <a:r>
              <a:rPr lang="en-IN" sz="2000" dirty="0" smtClean="0"/>
              <a:t>, </a:t>
            </a:r>
            <a:r>
              <a:rPr lang="en-IN" sz="2000" dirty="0"/>
              <a:t>IVRT/TE‑e’ </a:t>
            </a:r>
            <a:r>
              <a:rPr lang="en-IN" sz="2000" dirty="0" err="1" smtClean="0"/>
              <a:t>ratio,</a:t>
            </a:r>
            <a:r>
              <a:rPr lang="en-IN" sz="2000" dirty="0" err="1" smtClean="0">
                <a:solidFill>
                  <a:srgbClr val="FF0000"/>
                </a:solidFill>
              </a:rPr>
              <a:t>E</a:t>
            </a:r>
            <a:r>
              <a:rPr lang="en-IN" sz="2000" dirty="0" smtClean="0">
                <a:solidFill>
                  <a:srgbClr val="FF0000"/>
                </a:solidFill>
              </a:rPr>
              <a:t>/e</a:t>
            </a:r>
            <a:r>
              <a:rPr lang="en-IN" sz="2000" dirty="0">
                <a:solidFill>
                  <a:srgbClr val="FF0000"/>
                </a:solidFill>
              </a:rPr>
              <a:t>’ not reliable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Post heart transplantation-peak velocity of TR is only helpful parameter in evaluating mean LAP provided pulmonary causes are </a:t>
            </a:r>
            <a:r>
              <a:rPr lang="en-IN" sz="2000" dirty="0" smtClean="0"/>
              <a:t>excluded to detect graft rejection.</a:t>
            </a:r>
            <a:endParaRPr lang="en-IN" sz="2000" dirty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469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0" y="265829"/>
            <a:ext cx="6213336" cy="63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050" y="349542"/>
            <a:ext cx="7010049" cy="65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85" y="214314"/>
            <a:ext cx="8607055" cy="64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98405"/>
            <a:ext cx="10444231" cy="764480"/>
          </a:xfrm>
        </p:spPr>
        <p:txBody>
          <a:bodyPr/>
          <a:lstStyle/>
          <a:p>
            <a:r>
              <a:rPr lang="en-IN" sz="2800" b="1" dirty="0" smtClean="0"/>
              <a:t>Conclusion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2545746"/>
            <a:ext cx="11759813" cy="46535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err="1" smtClean="0"/>
              <a:t>Hfpef</a:t>
            </a:r>
            <a:r>
              <a:rPr lang="en-IN" sz="2000" dirty="0" smtClean="0"/>
              <a:t> is a common disease in 50 % of cases of heart failure.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Diastole is a complex, energy-dependent process. 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Echo </a:t>
            </a:r>
            <a:r>
              <a:rPr lang="en-IN" sz="2000" dirty="0"/>
              <a:t>indices of diastolic function include </a:t>
            </a:r>
            <a:r>
              <a:rPr lang="en-IN" sz="2000" dirty="0" err="1"/>
              <a:t>transmitral</a:t>
            </a:r>
            <a:r>
              <a:rPr lang="en-IN" sz="2000" dirty="0"/>
              <a:t> Doppler inflow, TD velocities, pulmonary venous Doppler study, and </a:t>
            </a:r>
            <a:r>
              <a:rPr lang="en-IN" sz="2000" dirty="0" err="1"/>
              <a:t>Color</a:t>
            </a:r>
            <a:r>
              <a:rPr lang="en-IN" sz="2000" dirty="0"/>
              <a:t> M-mode propagation velocity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</a:t>
            </a:r>
            <a:r>
              <a:rPr lang="en-IN" sz="2000" dirty="0"/>
              <a:t>Diastolic dysfunction is a measurable, step-wise progression from normal to irreversible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Ongoing research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6043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334851"/>
            <a:ext cx="10387885" cy="613669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Bibliography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9105"/>
            <a:ext cx="12192000" cy="57375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err="1" smtClean="0"/>
              <a:t>Braunwald’s</a:t>
            </a:r>
            <a:r>
              <a:rPr lang="en-IN" sz="2000" dirty="0" smtClean="0"/>
              <a:t> Heart disease- 10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Edition.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ASE/EACVI Guidelines and standards- Recommendations </a:t>
            </a:r>
            <a:r>
              <a:rPr lang="en-IN" sz="2000" dirty="0"/>
              <a:t>for the Evaluation of </a:t>
            </a:r>
            <a:r>
              <a:rPr lang="en-IN" sz="2000" dirty="0" smtClean="0"/>
              <a:t>Left Ventricular </a:t>
            </a:r>
            <a:r>
              <a:rPr lang="en-IN" sz="2000" dirty="0"/>
              <a:t>Diastolic Function by </a:t>
            </a:r>
            <a:r>
              <a:rPr lang="en-IN" sz="2000" dirty="0" smtClean="0"/>
              <a:t>Echocardiography:-An </a:t>
            </a:r>
            <a:r>
              <a:rPr lang="en-IN" sz="2000" dirty="0"/>
              <a:t>Update from the American Society </a:t>
            </a:r>
            <a:r>
              <a:rPr lang="en-IN" sz="2000" dirty="0" smtClean="0"/>
              <a:t>of Echocardiography </a:t>
            </a:r>
            <a:r>
              <a:rPr lang="en-IN" sz="2000" dirty="0"/>
              <a:t>and the European </a:t>
            </a:r>
            <a:r>
              <a:rPr lang="en-IN" sz="2000" dirty="0" smtClean="0"/>
              <a:t>Association of </a:t>
            </a:r>
            <a:r>
              <a:rPr lang="en-IN" sz="2000" dirty="0"/>
              <a:t>Cardiovascular </a:t>
            </a:r>
            <a:r>
              <a:rPr lang="en-IN" sz="2000" dirty="0" smtClean="0"/>
              <a:t>Imaging.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EAE/ASE </a:t>
            </a:r>
            <a:r>
              <a:rPr lang="en-IN" sz="2000" dirty="0" smtClean="0"/>
              <a:t>recommendations- Recommendations </a:t>
            </a:r>
            <a:r>
              <a:rPr lang="en-IN" sz="2000" dirty="0"/>
              <a:t>for the Evaluation of Left </a:t>
            </a:r>
            <a:r>
              <a:rPr lang="en-IN" sz="2000" dirty="0" smtClean="0"/>
              <a:t>Ventricular Diastolic </a:t>
            </a:r>
            <a:r>
              <a:rPr lang="en-IN" sz="2000" dirty="0"/>
              <a:t>Function by </a:t>
            </a:r>
            <a:r>
              <a:rPr lang="en-IN" sz="2000" dirty="0" smtClean="0"/>
              <a:t>Echocardiography.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Echocardiographic Assessment of Diastolic Function </a:t>
            </a:r>
            <a:r>
              <a:rPr lang="en-IN" sz="2000" dirty="0" err="1"/>
              <a:t>Aniruddha</a:t>
            </a:r>
            <a:r>
              <a:rPr lang="en-IN" sz="2000" dirty="0"/>
              <a:t> De1 1 Department of Non-invasive Cardiology, Apollo Gleneagles Hospital, Kolkata, West Bengal, </a:t>
            </a:r>
            <a:r>
              <a:rPr lang="en-IN" sz="2000" dirty="0" smtClean="0"/>
              <a:t>India</a:t>
            </a: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Feigenbaum’s</a:t>
            </a:r>
            <a:r>
              <a:rPr lang="en-IN" sz="2000" dirty="0" smtClean="0"/>
              <a:t> Echocardiography- 7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Edition.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Grossmann and </a:t>
            </a:r>
            <a:r>
              <a:rPr lang="en-IN" sz="2000" dirty="0" err="1" smtClean="0"/>
              <a:t>Baim’s</a:t>
            </a:r>
            <a:r>
              <a:rPr lang="en-IN" sz="2000" dirty="0" smtClean="0"/>
              <a:t> cardiac catheterization, angiography and intervention.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250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305" y="2197472"/>
            <a:ext cx="10515600" cy="1325563"/>
          </a:xfrm>
        </p:spPr>
        <p:txBody>
          <a:bodyPr/>
          <a:lstStyle/>
          <a:p>
            <a:r>
              <a:rPr lang="en-IN" b="1" dirty="0" smtClean="0"/>
              <a:t>MCQ’S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143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All the following are determinants of early LV filling except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Preload.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Cardiac rhythm.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Trans mitral flow rate.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Atrial </a:t>
            </a:r>
            <a:r>
              <a:rPr lang="en-IN" sz="2000" dirty="0" smtClean="0"/>
              <a:t>Pressure.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Ans</a:t>
            </a:r>
            <a:r>
              <a:rPr lang="en-IN" sz="2000" dirty="0" smtClean="0"/>
              <a:t>: Cardiac rhythm</a:t>
            </a:r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7578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LAVI more than what value is an independent predictor of mortality in death in diastolic </a:t>
            </a:r>
            <a:r>
              <a:rPr lang="en-IN" sz="2800" dirty="0" err="1" smtClean="0"/>
              <a:t>dysfn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2</a:t>
            </a:r>
            <a:r>
              <a:rPr lang="en-IN" sz="2000" dirty="0" smtClean="0"/>
              <a:t>4 mL/m</a:t>
            </a:r>
            <a:r>
              <a:rPr lang="en-IN" sz="20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34 </a:t>
            </a:r>
            <a:r>
              <a:rPr lang="en-IN" sz="2000" dirty="0" smtClean="0"/>
              <a:t>mL/m</a:t>
            </a:r>
            <a:r>
              <a:rPr lang="en-IN" sz="20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4</a:t>
            </a:r>
            <a:r>
              <a:rPr lang="en-IN" sz="2000" dirty="0" smtClean="0"/>
              <a:t>4 mL/m</a:t>
            </a:r>
            <a:r>
              <a:rPr lang="en-IN" sz="20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5</a:t>
            </a:r>
            <a:r>
              <a:rPr lang="en-IN" sz="2000" dirty="0" smtClean="0"/>
              <a:t>4 mL/m</a:t>
            </a:r>
            <a:r>
              <a:rPr lang="en-IN" sz="2000" baseline="30000" dirty="0" smtClean="0"/>
              <a:t>2</a:t>
            </a:r>
          </a:p>
          <a:p>
            <a:pPr>
              <a:lnSpc>
                <a:spcPct val="150000"/>
              </a:lnSpc>
            </a:pPr>
            <a:endParaRPr lang="en-IN" sz="2000" baseline="30000" dirty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Ans</a:t>
            </a:r>
            <a:r>
              <a:rPr lang="en-IN" sz="2000" dirty="0" smtClean="0"/>
              <a:t>: </a:t>
            </a:r>
            <a:r>
              <a:rPr lang="en-IN" sz="2000" dirty="0"/>
              <a:t>34 mL/m</a:t>
            </a:r>
            <a:r>
              <a:rPr lang="en-IN" sz="2000" baseline="30000" dirty="0"/>
              <a:t>2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baseline="30000" dirty="0"/>
          </a:p>
          <a:p>
            <a:pPr>
              <a:lnSpc>
                <a:spcPct val="150000"/>
              </a:lnSpc>
            </a:pPr>
            <a:endParaRPr lang="en-IN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942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Epidemiology of HFpEF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78427" y="2017712"/>
            <a:ext cx="5080000" cy="46793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Accounts for 50 % of cases of heart failure.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Commoner in older females assoc with obesity.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Associated with HTN, DM, DLP,AF.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Usually have worse prognosis than those  with reduced EF.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Evidence of diastolic dysfunction by Doppler echocardiography or cardiac catheterization.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72" y="2017712"/>
            <a:ext cx="4023800" cy="429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424" y="-310703"/>
            <a:ext cx="8834299" cy="1600200"/>
          </a:xfrm>
        </p:spPr>
        <p:txBody>
          <a:bodyPr>
            <a:normAutofit/>
          </a:bodyPr>
          <a:lstStyle/>
          <a:p>
            <a:r>
              <a:rPr lang="en-IN" sz="2800" b="0" dirty="0" smtClean="0"/>
              <a:t>Below picture depicts which grade of diastolic dysfunction</a:t>
            </a:r>
            <a:endParaRPr lang="en-IN" sz="28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160" y="2076450"/>
            <a:ext cx="7475815" cy="35557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03539" y="2076450"/>
            <a:ext cx="4011084" cy="46910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/>
              <a:t>Grade 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/>
              <a:t>Grade II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/>
              <a:t>Grade III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/>
              <a:t>Grade IV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err="1" smtClean="0"/>
              <a:t>Ans</a:t>
            </a:r>
            <a:r>
              <a:rPr lang="en-IN" sz="2000" dirty="0" smtClean="0"/>
              <a:t> : Grade II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65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495" y="648461"/>
            <a:ext cx="10400763" cy="6780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N" sz="2800" dirty="0" smtClean="0"/>
              <a:t>Which of the following signifies grade IV Diastolic dysfunction all except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876" y="2173354"/>
            <a:ext cx="121920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DT- 120 msec.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E/é -14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D&gt;S and </a:t>
            </a:r>
            <a:r>
              <a:rPr lang="en-IN" sz="2000" dirty="0" err="1" smtClean="0"/>
              <a:t>Ar</a:t>
            </a:r>
            <a:r>
              <a:rPr lang="en-IN" sz="2000" dirty="0" smtClean="0"/>
              <a:t>-A=24</a:t>
            </a:r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Vp</a:t>
            </a:r>
            <a:r>
              <a:rPr lang="en-IN" sz="2000" dirty="0" smtClean="0"/>
              <a:t>&lt; 45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Ans</a:t>
            </a:r>
            <a:r>
              <a:rPr lang="en-IN" sz="2000" dirty="0" smtClean="0"/>
              <a:t>: </a:t>
            </a:r>
            <a:r>
              <a:rPr lang="en-IN" sz="2000" dirty="0"/>
              <a:t>D&gt;S and </a:t>
            </a:r>
            <a:r>
              <a:rPr lang="en-IN" sz="2000" dirty="0" err="1"/>
              <a:t>Ar</a:t>
            </a:r>
            <a:r>
              <a:rPr lang="en-IN" sz="2000" dirty="0"/>
              <a:t>-A=24</a:t>
            </a:r>
          </a:p>
          <a:p>
            <a:pPr>
              <a:lnSpc>
                <a:spcPct val="150000"/>
              </a:lnSpc>
            </a:pPr>
            <a:endParaRPr lang="en-I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IN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6177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479" y="223161"/>
            <a:ext cx="11294772" cy="67806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Name the condition and the phenomenon is known as- No options </a:t>
            </a:r>
            <a:endParaRPr lang="en-IN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3" y="1373562"/>
            <a:ext cx="8981634" cy="5052996"/>
          </a:xfrm>
        </p:spPr>
      </p:pic>
    </p:spTree>
    <p:extLst>
      <p:ext uri="{BB962C8B-B14F-4D97-AF65-F5344CB8AC3E}">
        <p14:creationId xmlns:p14="http://schemas.microsoft.com/office/powerpoint/2010/main" val="25037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39" y="214314"/>
            <a:ext cx="10547262" cy="803117"/>
          </a:xfrm>
        </p:spPr>
        <p:txBody>
          <a:bodyPr/>
          <a:lstStyle/>
          <a:p>
            <a:r>
              <a:rPr lang="en-IN" sz="2800" dirty="0" smtClean="0"/>
              <a:t>All the following are true except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7712"/>
            <a:ext cx="12192000" cy="4730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smtClean="0"/>
              <a:t>Diastolic stress test is done to detect </a:t>
            </a:r>
            <a:r>
              <a:rPr lang="en-IN" sz="2000" dirty="0"/>
              <a:t>reduced LV systolic and/or diastolic reserve capacity in the setting of diastolic </a:t>
            </a:r>
            <a:r>
              <a:rPr lang="en-IN" sz="2000" dirty="0" smtClean="0"/>
              <a:t>dysfunction.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Normal Diastolic stress test response is increase </a:t>
            </a:r>
            <a:r>
              <a:rPr lang="en-IN" sz="2000" dirty="0"/>
              <a:t>stroke volume </a:t>
            </a:r>
            <a:r>
              <a:rPr lang="en-IN" sz="2000" dirty="0" smtClean="0"/>
              <a:t>with increased </a:t>
            </a:r>
            <a:r>
              <a:rPr lang="en-IN" sz="2000" dirty="0"/>
              <a:t>filling </a:t>
            </a:r>
            <a:r>
              <a:rPr lang="en-IN" sz="2000" dirty="0" smtClean="0"/>
              <a:t>pressures.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LV global longitudinal diastolic strain rate measurements during the isovolumic relaxation </a:t>
            </a:r>
            <a:r>
              <a:rPr lang="en-IN" sz="2000" dirty="0" smtClean="0"/>
              <a:t>period in speckle tracking echocardiography.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LV untwisting rate is another parameter that can be used as a surrogate of LV </a:t>
            </a:r>
            <a:r>
              <a:rPr lang="en-IN" sz="2000" dirty="0" smtClean="0"/>
              <a:t>relaxation.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Ans</a:t>
            </a:r>
            <a:r>
              <a:rPr lang="en-IN" sz="2000" dirty="0" smtClean="0"/>
              <a:t>: Normal </a:t>
            </a:r>
            <a:r>
              <a:rPr lang="en-IN" sz="2000" dirty="0"/>
              <a:t>Diastolic stress test response is increase stroke volume with increased filling pressures.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6493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1" y="-120537"/>
            <a:ext cx="10390716" cy="1462087"/>
          </a:xfrm>
        </p:spPr>
        <p:txBody>
          <a:bodyPr/>
          <a:lstStyle/>
          <a:p>
            <a:r>
              <a:rPr lang="en-IN" sz="2800" dirty="0" smtClean="0"/>
              <a:t>E/e’ is not a useful parameter in all  the following conditions to estimate filling pressures except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smtClean="0"/>
              <a:t>Mitral Regurgitation.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LBBB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Atrial fibrillation.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Post transplant.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Ans</a:t>
            </a:r>
            <a:r>
              <a:rPr lang="en-IN" sz="2000" dirty="0" smtClean="0"/>
              <a:t>: LBBB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841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920" y="2269893"/>
            <a:ext cx="10390716" cy="1462087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96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887" y="347730"/>
            <a:ext cx="6235025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CARDIAC CYCLE _ DR RAKESH JAIN (1)</Template>
  <TotalTime>9962</TotalTime>
  <Words>3136</Words>
  <Application>Microsoft Office PowerPoint</Application>
  <PresentationFormat>Widescreen</PresentationFormat>
  <Paragraphs>390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Century Gothic</vt:lpstr>
      <vt:lpstr>Tahoma</vt:lpstr>
      <vt:lpstr>Wingdings</vt:lpstr>
      <vt:lpstr>Blends</vt:lpstr>
      <vt:lpstr>Assessment Of Diastolic Function By Echocardiography</vt:lpstr>
      <vt:lpstr>Overview </vt:lpstr>
      <vt:lpstr>Introduction</vt:lpstr>
      <vt:lpstr>Physiology</vt:lpstr>
      <vt:lpstr>PowerPoint Presentation</vt:lpstr>
      <vt:lpstr>PowerPoint Presentation</vt:lpstr>
      <vt:lpstr>PowerPoint Presentation</vt:lpstr>
      <vt:lpstr>Epidemiology of HFpEF</vt:lpstr>
      <vt:lpstr>PowerPoint Presentation</vt:lpstr>
      <vt:lpstr>Determination of LV Diastolic function</vt:lpstr>
      <vt:lpstr>Determinants of LV filling</vt:lpstr>
      <vt:lpstr>Estimation of  LV relaxation</vt:lpstr>
      <vt:lpstr>PowerPoint Presentation</vt:lpstr>
      <vt:lpstr>Iso volumetric pressure decay</vt:lpstr>
      <vt:lpstr>Tau and Time constant of Ventricular relaxation</vt:lpstr>
      <vt:lpstr>PowerPoint Presentation</vt:lpstr>
      <vt:lpstr>Estimation of Left Ventricular Stiffness</vt:lpstr>
      <vt:lpstr>PowerPoint Presentation</vt:lpstr>
      <vt:lpstr>PowerPoint Presentation</vt:lpstr>
      <vt:lpstr>PowerPoint Presentation</vt:lpstr>
      <vt:lpstr>Echo Diagnosis Of Diastolic Function</vt:lpstr>
      <vt:lpstr>PowerPoint Presentation</vt:lpstr>
      <vt:lpstr>Morphologic and functional correlates of diastolic dysfunction</vt:lpstr>
      <vt:lpstr>PowerPoint Presentation</vt:lpstr>
      <vt:lpstr>LA Volume</vt:lpstr>
      <vt:lpstr>PowerPoint Presentation</vt:lpstr>
      <vt:lpstr>LA function</vt:lpstr>
      <vt:lpstr>PowerPoint Presentation</vt:lpstr>
      <vt:lpstr>PA systolic and Diastolic pressures</vt:lpstr>
      <vt:lpstr>PowerPoint Presentation</vt:lpstr>
      <vt:lpstr>Mitral Inflow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Colour M-Mode Flow Propagation Velocity</vt:lpstr>
      <vt:lpstr>PowerPoint Presentation</vt:lpstr>
      <vt:lpstr>Tissue Doppler Annular Early and Late Diastolic Velocities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Deformation Indices</vt:lpstr>
      <vt:lpstr>PowerPoint Presentation</vt:lpstr>
      <vt:lpstr>PowerPoint Presentation</vt:lpstr>
      <vt:lpstr>Surrogate Measurements of LV relaxation</vt:lpstr>
      <vt:lpstr>PowerPoint Presentation</vt:lpstr>
      <vt:lpstr>DIASTOLIC STRESS TEST</vt:lpstr>
      <vt:lpstr>Classification of diastolic dysfunction</vt:lpstr>
      <vt:lpstr>Grade I</vt:lpstr>
      <vt:lpstr>PowerPoint Presentation</vt:lpstr>
      <vt:lpstr>Grade II</vt:lpstr>
      <vt:lpstr>PowerPoint Presentation</vt:lpstr>
      <vt:lpstr>Grade III</vt:lpstr>
      <vt:lpstr>PowerPoint Presentation</vt:lpstr>
      <vt:lpstr>Grade IV</vt:lpstr>
      <vt:lpstr>PowerPoint Presentation</vt:lpstr>
      <vt:lpstr>Approach to grade Diastolic Dysfunction</vt:lpstr>
      <vt:lpstr>Grading of diastolic dysfunction</vt:lpstr>
      <vt:lpstr>PowerPoint Presentation</vt:lpstr>
      <vt:lpstr>PowerPoint Presentation</vt:lpstr>
      <vt:lpstr>Summary of diastolic indices </vt:lpstr>
      <vt:lpstr>PowerPoint Presentation</vt:lpstr>
      <vt:lpstr>LV filling pressure in special population</vt:lpstr>
      <vt:lpstr>PowerPoint Presentation</vt:lpstr>
      <vt:lpstr>PowerPoint Presentation</vt:lpstr>
      <vt:lpstr>PowerPoint Presentation</vt:lpstr>
      <vt:lpstr>Conclusion</vt:lpstr>
      <vt:lpstr>Bibliography</vt:lpstr>
      <vt:lpstr>MCQ’S</vt:lpstr>
      <vt:lpstr>All the following are determinants of early LV filling except</vt:lpstr>
      <vt:lpstr>LAVI more than what value is an independent predictor of mortality in death in diastolic dysfn</vt:lpstr>
      <vt:lpstr>Below picture depicts which grade of diastolic dysfunction</vt:lpstr>
      <vt:lpstr>Which of the following signifies grade IV Diastolic dysfunction all except</vt:lpstr>
      <vt:lpstr>Name the condition and the phenomenon is known as- No options </vt:lpstr>
      <vt:lpstr>All the following are true except</vt:lpstr>
      <vt:lpstr>E/e’ is not a useful parameter in all  the following conditions to estimate filling pressures except</vt:lpstr>
      <vt:lpstr>Thank You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Diastolic Function By Echocardiography</dc:title>
  <dc:creator>hp</dc:creator>
  <cp:lastModifiedBy>hp</cp:lastModifiedBy>
  <cp:revision>320</cp:revision>
  <dcterms:created xsi:type="dcterms:W3CDTF">2017-12-06T14:05:23Z</dcterms:created>
  <dcterms:modified xsi:type="dcterms:W3CDTF">2017-12-26T00:59:59Z</dcterms:modified>
</cp:coreProperties>
</file>